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314" r:id="rId5"/>
    <p:sldId id="309" r:id="rId6"/>
    <p:sldId id="310" r:id="rId7"/>
    <p:sldId id="311" r:id="rId8"/>
    <p:sldId id="312" r:id="rId9"/>
    <p:sldId id="316" r:id="rId10"/>
    <p:sldId id="317" r:id="rId11"/>
    <p:sldId id="318" r:id="rId12"/>
  </p:sldIdLst>
  <p:sldSz cx="9144000" cy="5143500" type="screen16x9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ヒラギノ角ゴ Pro W3" pitchFamily="-1" charset="-128"/>
        <a:cs typeface="ヒラギノ角ゴ Pro W3" pitchFamily="-1" charset="-128"/>
      </a:defRPr>
    </a:lvl9pPr>
  </p:defaultTextStyle>
  <p:extLst>
    <p:ext uri="{EFAFB233-063F-42B5-8137-9DF3F51BA10A}">
      <p15:sldGuideLst xmlns:p15="http://schemas.microsoft.com/office/powerpoint/2012/main">
        <p15:guide id="2" orient="horz" pos="3240" userDrawn="1">
          <p15:clr>
            <a:srgbClr val="A4A3A4"/>
          </p15:clr>
        </p15:guide>
        <p15:guide id="4" orient="horz" pos="539">
          <p15:clr>
            <a:srgbClr val="A4A3A4"/>
          </p15:clr>
        </p15:guide>
        <p15:guide id="6" orient="horz" pos="2916">
          <p15:clr>
            <a:srgbClr val="A4A3A4"/>
          </p15:clr>
        </p15:guide>
        <p15:guide id="9" pos="5666">
          <p15:clr>
            <a:srgbClr val="A4A3A4"/>
          </p15:clr>
        </p15:guide>
        <p15:guide id="10" pos="1022">
          <p15:clr>
            <a:srgbClr val="A4A3A4"/>
          </p15:clr>
        </p15:guide>
        <p15:guide id="11" pos="1950">
          <p15:clr>
            <a:srgbClr val="A4A3A4"/>
          </p15:clr>
        </p15:guide>
        <p15:guide id="12" pos="2878">
          <p15:clr>
            <a:srgbClr val="A4A3A4"/>
          </p15:clr>
        </p15:guide>
        <p15:guide id="13" pos="3806">
          <p15:clr>
            <a:srgbClr val="A4A3A4"/>
          </p15:clr>
        </p15:guide>
        <p15:guide id="14" pos="4730">
          <p15:clr>
            <a:srgbClr val="A4A3A4"/>
          </p15:clr>
        </p15:guide>
        <p15:guide id="15" pos="4785">
          <p15:clr>
            <a:srgbClr val="A4A3A4"/>
          </p15:clr>
        </p15:guide>
        <p15:guide id="16" pos="5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7" autoAdjust="0"/>
    <p:restoredTop sz="86364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774" y="96"/>
      </p:cViewPr>
      <p:guideLst>
        <p:guide orient="horz" pos="3240"/>
        <p:guide orient="horz" pos="539"/>
        <p:guide orient="horz" pos="2916"/>
        <p:guide pos="5666"/>
        <p:guide pos="1022"/>
        <p:guide pos="1950"/>
        <p:guide pos="2878"/>
        <p:guide pos="3806"/>
        <p:guide pos="4730"/>
        <p:guide pos="4785"/>
        <p:guide pos="525"/>
      </p:guideLst>
    </p:cSldViewPr>
  </p:slideViewPr>
  <p:outlineViewPr>
    <p:cViewPr>
      <p:scale>
        <a:sx n="33" d="100"/>
        <a:sy n="33" d="100"/>
      </p:scale>
      <p:origin x="0" y="-35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277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3D2FD-BC3C-A245-8102-F7CB7F46DEE7}" type="datetimeFigureOut">
              <a:rPr lang="de-DE" smtClean="0"/>
              <a:pPr/>
              <a:t>23.03.2021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3BE9B-B301-5047-B78A-CDAA375E32D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49606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D7B97-170B-B946-8611-B28352D6555D}" type="datetimeFigureOut">
              <a:rPr lang="de-DE" smtClean="0"/>
              <a:pPr/>
              <a:t>23.03.2021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7AE47-E8E0-8740-A53A-EB9C02D0A24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31291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4691063"/>
            <a:ext cx="9144000" cy="446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152400" y="3275013"/>
            <a:ext cx="8832850" cy="171608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 userDrawn="1"/>
        </p:nvSpPr>
        <p:spPr>
          <a:xfrm>
            <a:off x="0" y="5014913"/>
            <a:ext cx="9144000" cy="122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916" y="3275013"/>
            <a:ext cx="8536042" cy="596696"/>
          </a:xfrm>
        </p:spPr>
        <p:txBody>
          <a:bodyPr lIns="144000" tIns="154800">
            <a:normAutofit/>
          </a:bodyPr>
          <a:lstStyle>
            <a:lvl1pPr marL="0" algn="l">
              <a:lnSpc>
                <a:spcPts val="3000"/>
              </a:lnSpc>
              <a:defRPr sz="3200" b="0">
                <a:latin typeface="+mj-lt"/>
                <a:cs typeface="Arial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916" y="3933161"/>
            <a:ext cx="8536042" cy="1038246"/>
          </a:xfrm>
        </p:spPr>
        <p:txBody>
          <a:bodyPr lIns="144000" t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pic>
        <p:nvPicPr>
          <p:cNvPr id="7" name="Bild 10" descr="shutterstock_125975468_PPT.jpg"/>
          <p:cNvPicPr>
            <a:picLocks noChangeAspect="1"/>
          </p:cNvPicPr>
          <p:nvPr userDrawn="1"/>
        </p:nvPicPr>
        <p:blipFill>
          <a:blip r:embed="rId2"/>
          <a:srcRect l="8875" t="33578" r="9160" b="36136"/>
          <a:stretch>
            <a:fillRect/>
          </a:stretch>
        </p:blipFill>
        <p:spPr bwMode="auto">
          <a:xfrm>
            <a:off x="152400" y="1354138"/>
            <a:ext cx="88360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55575" y="1701800"/>
            <a:ext cx="8839200" cy="292735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0350" y="1816100"/>
            <a:ext cx="4140000" cy="2808000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4757565" y="1816100"/>
            <a:ext cx="4140000" cy="2808000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QTec - Vibrometrie neu erfinden - Pressekonferenz 2021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C48EA1C-4A8D-4350-A8F5-9BCAB67A4225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932698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11BF-F07E-4EE7-B8B8-B0499C073B72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QTec - Vibrometrie neu erfinden - Pressekonferenz 2021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title-2-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575" y="2041694"/>
            <a:ext cx="7127875" cy="2593805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0689-2DE2-49B4-9863-5B1D94E3A50E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QTec - Vibrometrie neu erfinden - Pressekonferenz 2021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575" y="1708150"/>
            <a:ext cx="4237211" cy="2927350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4757564" y="1708150"/>
            <a:ext cx="4237211" cy="2927350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QTec - Vibrometrie neu erfinden - Pressekonferenz 2021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112339E-459F-4767-850C-1B88D60CD8C3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1"/>
          </p:nvPr>
        </p:nvSpPr>
        <p:spPr>
          <a:xfrm>
            <a:off x="155575" y="2035798"/>
            <a:ext cx="4237038" cy="2599702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751388" y="2035798"/>
            <a:ext cx="4243387" cy="2599702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QTec - Vibrometrie neu erfinden - Pressekonferenz 2021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BBF9B80-4611-44BC-B438-BB83EDAB8D88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4757738" y="1704974"/>
            <a:ext cx="4237037" cy="33082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7"/>
          </p:nvPr>
        </p:nvSpPr>
        <p:spPr>
          <a:xfrm>
            <a:off x="155575" y="1704976"/>
            <a:ext cx="4237038" cy="3302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QTec - Vibrometrie neu erfinden - Pressekonferenz 2021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84AAECF-FD6D-4A7C-8016-7F6CA55085D5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QTec - Vibrometrie neu erfinden - Pressekonferenz 2021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2B357C5-ED31-489B-A9FE-4F99020BAC80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55575" y="1701800"/>
            <a:ext cx="8839200" cy="292735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260349" y="1816100"/>
            <a:ext cx="7032625" cy="2702560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QTec - Vibrometrie neu erfinden - Pressekonferenz 2021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B8A0747-3EC2-41DD-8683-940E38756AA0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4632959" y="947738"/>
            <a:ext cx="4361815" cy="3681412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5575" y="862013"/>
            <a:ext cx="4237211" cy="682626"/>
          </a:xfrm>
        </p:spPr>
        <p:txBody>
          <a:bodyPr/>
          <a:lstStyle/>
          <a:p>
            <a:r>
              <a:rPr lang="de-DE" dirty="0"/>
              <a:t>Mastertitelformat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55575" y="1704976"/>
            <a:ext cx="4237211" cy="2930524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0"/>
          </p:nvPr>
        </p:nvSpPr>
        <p:spPr>
          <a:xfrm>
            <a:off x="4751388" y="1014413"/>
            <a:ext cx="4154510" cy="3519651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/>
            </a:lvl1pPr>
            <a:lvl2pPr>
              <a:lnSpc>
                <a:spcPts val="2000"/>
              </a:lnSpc>
              <a:spcAft>
                <a:spcPts val="600"/>
              </a:spcAft>
              <a:defRPr/>
            </a:lvl2pPr>
            <a:lvl3pPr>
              <a:lnSpc>
                <a:spcPts val="2000"/>
              </a:lnSpc>
              <a:spcAft>
                <a:spcPts val="600"/>
              </a:spcAft>
              <a:defRPr/>
            </a:lvl3pPr>
            <a:lvl4pPr>
              <a:lnSpc>
                <a:spcPts val="2000"/>
              </a:lnSpc>
              <a:spcAft>
                <a:spcPts val="600"/>
              </a:spcAft>
              <a:defRPr/>
            </a:lvl4pPr>
            <a:lvl5pPr>
              <a:lnSpc>
                <a:spcPts val="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QTec - Vibrometrie neu erfinden - Pressekonferenz 2021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C39EB6F-E80F-4EBB-A550-871C3E78E646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9" descr="pol_k_gelb_PPT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89800" y="155575"/>
            <a:ext cx="186055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155575" y="862013"/>
            <a:ext cx="7127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55575" y="1708150"/>
            <a:ext cx="7127875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55574" y="114300"/>
            <a:ext cx="7127875" cy="3127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QTec - Vibrometrie neu erfinden - Pressekonferenz 2021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155574" y="4795838"/>
            <a:ext cx="2930525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47F616A-5EB1-453D-90E6-CC434CA117AB}" type="datetime1">
              <a:rPr lang="de-DE" sz="1000" smtClean="0">
                <a:solidFill>
                  <a:srgbClr val="000000"/>
                </a:solidFill>
                <a:latin typeface="+mn-lt"/>
                <a:cs typeface="Arial"/>
              </a:rPr>
              <a:t>23.03.2021</a:t>
            </a:fld>
            <a:endParaRPr lang="de-DE" sz="1000" dirty="0">
              <a:solidFill>
                <a:srgbClr val="000000"/>
              </a:solidFill>
              <a:latin typeface="+mn-lt"/>
              <a:ea typeface="Stone Sans II ITC Pro Lt" pitchFamily="-1" charset="0"/>
              <a:cs typeface="Arial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536781" y="4795838"/>
            <a:ext cx="53339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+mn-lt"/>
              </a:defRPr>
            </a:lvl1pPr>
          </a:lstStyle>
          <a:p>
            <a:fld id="{0370D590-A10E-41EF-A094-B7C4B8E786C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740773" y="4807525"/>
            <a:ext cx="19182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rgbClr val="000000"/>
                </a:solidFill>
                <a:latin typeface="Arial"/>
                <a:ea typeface="Stone Sans II ITC Pro Lt" pitchFamily="-1" charset="0"/>
                <a:cs typeface="Arial"/>
              </a:rPr>
              <a:t>· </a:t>
            </a:r>
            <a:r>
              <a:rPr lang="de-DE" sz="1000" dirty="0" err="1">
                <a:solidFill>
                  <a:srgbClr val="000000"/>
                </a:solidFill>
                <a:latin typeface="Arial"/>
                <a:ea typeface="Stone Sans II ITC Pro Lt" pitchFamily="-1" charset="0"/>
                <a:cs typeface="Arial"/>
              </a:rPr>
              <a:t>www.polytec.com</a:t>
            </a:r>
            <a:r>
              <a:rPr lang="de-DE" sz="1000" dirty="0">
                <a:solidFill>
                  <a:srgbClr val="000000"/>
                </a:solidFill>
                <a:latin typeface="Arial"/>
                <a:ea typeface="Stone Sans II ITC Pro Lt" pitchFamily="-1" charset="0"/>
                <a:cs typeface="Arial"/>
              </a:rPr>
              <a:t> · © </a:t>
            </a:r>
            <a:r>
              <a:rPr lang="de-DE" sz="1000" dirty="0" err="1">
                <a:solidFill>
                  <a:srgbClr val="000000"/>
                </a:solidFill>
                <a:latin typeface="Arial"/>
                <a:ea typeface="Stone Sans II ITC Pro Lt" pitchFamily="-1" charset="0"/>
                <a:cs typeface="Arial"/>
              </a:rPr>
              <a:t>Polytec</a:t>
            </a:r>
            <a:r>
              <a:rPr lang="de-DE" sz="1000" dirty="0">
                <a:solidFill>
                  <a:srgbClr val="000000"/>
                </a:solidFill>
                <a:latin typeface="Arial"/>
                <a:ea typeface="Stone Sans II ITC Pro Lt" pitchFamily="-1" charset="0"/>
                <a:cs typeface="Arial"/>
              </a:rPr>
              <a:t>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8" r:id="rId8"/>
    <p:sldLayoutId id="2147483759" r:id="rId9"/>
    <p:sldLayoutId id="2147483760" r:id="rId10"/>
  </p:sldLayoutIdLst>
  <p:transition spd="slow">
    <p:wipe/>
  </p:transition>
  <p:hf hdr="0"/>
  <p:txStyles>
    <p:titleStyle>
      <a:lvl1pPr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ヒラギノ角ゴ Pro W3" pitchFamily="-1" charset="-128"/>
          <a:cs typeface="Arial"/>
        </a:defRPr>
      </a:lvl1pPr>
      <a:lvl2pPr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" charset="0"/>
          <a:ea typeface="ヒラギノ角ゴ Pro W3" pitchFamily="-1" charset="-128"/>
        </a:defRPr>
      </a:lvl2pPr>
      <a:lvl3pPr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" charset="0"/>
          <a:ea typeface="ヒラギノ角ゴ Pro W3" pitchFamily="-1" charset="-128"/>
        </a:defRPr>
      </a:lvl3pPr>
      <a:lvl4pPr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" charset="0"/>
          <a:ea typeface="ヒラギノ角ゴ Pro W3" pitchFamily="-1" charset="-128"/>
        </a:defRPr>
      </a:lvl4pPr>
      <a:lvl5pPr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" charset="0"/>
          <a:ea typeface="ヒラギノ角ゴ Pro W3" pitchFamily="-1" charset="-128"/>
        </a:defRPr>
      </a:lvl5pPr>
      <a:lvl6pPr marL="457200"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tone Sans II ITC Pro Lt" pitchFamily="-1" charset="0"/>
          <a:ea typeface="ヒラギノ角ゴ Pro W3" pitchFamily="-1" charset="-128"/>
        </a:defRPr>
      </a:lvl6pPr>
      <a:lvl7pPr marL="914400"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tone Sans II ITC Pro Lt" pitchFamily="-1" charset="0"/>
          <a:ea typeface="ヒラギノ角ゴ Pro W3" pitchFamily="-1" charset="-128"/>
        </a:defRPr>
      </a:lvl7pPr>
      <a:lvl8pPr marL="1371600"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tone Sans II ITC Pro Lt" pitchFamily="-1" charset="0"/>
          <a:ea typeface="ヒラギノ角ゴ Pro W3" pitchFamily="-1" charset="-128"/>
        </a:defRPr>
      </a:lvl8pPr>
      <a:lvl9pPr marL="1828800" algn="l" defTabSz="457200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tone Sans II ITC Pro Lt" pitchFamily="-1" charset="0"/>
          <a:ea typeface="ヒラギノ角ゴ Pro W3" pitchFamily="-1" charset="-128"/>
        </a:defRPr>
      </a:lvl9pPr>
    </p:titleStyle>
    <p:bodyStyle>
      <a:lvl1pPr marL="176213" indent="-176213" algn="l" defTabSz="457200" rtl="0" eaLnBrk="1" fontAlgn="base" hangingPunct="1">
        <a:lnSpc>
          <a:spcPts val="2000"/>
        </a:lnSpc>
        <a:spcBef>
          <a:spcPct val="0"/>
        </a:spcBef>
        <a:spcAft>
          <a:spcPts val="600"/>
        </a:spcAft>
        <a:buFont typeface="Wingdings" pitchFamily="-1" charset="2"/>
        <a:buChar char="§"/>
        <a:defRPr sz="1600" kern="1200">
          <a:solidFill>
            <a:schemeClr val="tx1"/>
          </a:solidFill>
          <a:latin typeface="+mn-lt"/>
          <a:ea typeface="ヒラギノ角ゴ Pro W3" pitchFamily="-1" charset="-128"/>
          <a:cs typeface="Arial"/>
        </a:defRPr>
      </a:lvl1pPr>
      <a:lvl2pPr marL="360363" indent="-184150" algn="l" defTabSz="457200" rtl="0" eaLnBrk="1" fontAlgn="base" hangingPunct="1">
        <a:lnSpc>
          <a:spcPts val="2000"/>
        </a:lnSpc>
        <a:spcBef>
          <a:spcPct val="0"/>
        </a:spcBef>
        <a:spcAft>
          <a:spcPts val="600"/>
        </a:spcAft>
        <a:buFont typeface="Wingdings" pitchFamily="-1" charset="2"/>
        <a:buChar char="§"/>
        <a:defRPr sz="1600" kern="1200">
          <a:solidFill>
            <a:schemeClr val="tx1"/>
          </a:solidFill>
          <a:latin typeface="+mn-lt"/>
          <a:ea typeface="ヒラギノ角ゴ Pro W3" pitchFamily="-1" charset="-128"/>
          <a:cs typeface="Arial"/>
        </a:defRPr>
      </a:lvl2pPr>
      <a:lvl3pPr marL="536575" indent="-176213" algn="l" defTabSz="457200" rtl="0" eaLnBrk="1" fontAlgn="base" hangingPunct="1">
        <a:lnSpc>
          <a:spcPts val="2000"/>
        </a:lnSpc>
        <a:spcBef>
          <a:spcPct val="0"/>
        </a:spcBef>
        <a:spcAft>
          <a:spcPts val="600"/>
        </a:spcAft>
        <a:buFont typeface="Wingdings" pitchFamily="-1" charset="2"/>
        <a:buChar char="§"/>
        <a:defRPr sz="1600" kern="1200">
          <a:solidFill>
            <a:schemeClr val="tx1"/>
          </a:solidFill>
          <a:latin typeface="+mn-lt"/>
          <a:ea typeface="ヒラギノ角ゴ Pro W3" pitchFamily="-1" charset="-128"/>
          <a:cs typeface="Arial"/>
        </a:defRPr>
      </a:lvl3pPr>
      <a:lvl4pPr marL="719138" indent="-182563" algn="l" defTabSz="457200" rtl="0" eaLnBrk="1" fontAlgn="base" hangingPunct="1">
        <a:lnSpc>
          <a:spcPts val="2000"/>
        </a:lnSpc>
        <a:spcBef>
          <a:spcPct val="0"/>
        </a:spcBef>
        <a:spcAft>
          <a:spcPts val="600"/>
        </a:spcAft>
        <a:buFont typeface="Wingdings" pitchFamily="-1" charset="2"/>
        <a:buChar char="§"/>
        <a:defRPr sz="1600" kern="1200">
          <a:solidFill>
            <a:schemeClr val="tx1"/>
          </a:solidFill>
          <a:latin typeface="+mn-lt"/>
          <a:ea typeface="ヒラギノ角ゴ Pro W3" pitchFamily="-1" charset="-128"/>
          <a:cs typeface="Arial"/>
        </a:defRPr>
      </a:lvl4pPr>
      <a:lvl5pPr marL="895350" indent="-176213" algn="l" defTabSz="457200" rtl="0" eaLnBrk="1" fontAlgn="base" hangingPunct="1">
        <a:lnSpc>
          <a:spcPts val="2000"/>
        </a:lnSpc>
        <a:spcBef>
          <a:spcPct val="0"/>
        </a:spcBef>
        <a:spcAft>
          <a:spcPts val="600"/>
        </a:spcAft>
        <a:buFont typeface="Wingdings" pitchFamily="-1" charset="2"/>
        <a:buChar char="§"/>
        <a:defRPr sz="1600" kern="1200">
          <a:solidFill>
            <a:schemeClr val="tx1"/>
          </a:solidFill>
          <a:latin typeface="+mn-lt"/>
          <a:ea typeface="ヒラギノ角ゴ Pro W3" pitchFamily="-1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1074" userDrawn="1">
          <p15:clr>
            <a:srgbClr val="F26B43"/>
          </p15:clr>
        </p15:guide>
        <p15:guide id="7" pos="5664" userDrawn="1">
          <p15:clr>
            <a:srgbClr val="F26B43"/>
          </p15:clr>
        </p15:guide>
        <p15:guide id="9" pos="98" userDrawn="1">
          <p15:clr>
            <a:srgbClr val="F26B43"/>
          </p15:clr>
        </p15:guide>
        <p15:guide id="10" pos="4594" userDrawn="1">
          <p15:clr>
            <a:srgbClr val="F26B43"/>
          </p15:clr>
        </p15:guide>
        <p15:guide id="11" orient="horz" pos="542" userDrawn="1">
          <p15:clr>
            <a:srgbClr val="F26B43"/>
          </p15:clr>
        </p15:guide>
        <p15:guide id="12" orient="horz" pos="110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noProof="0" dirty="0" err="1" smtClean="0"/>
              <a:t>QTec</a:t>
            </a:r>
            <a:r>
              <a:rPr lang="de-DE" baseline="30000" dirty="0"/>
              <a:t>®</a:t>
            </a:r>
            <a:r>
              <a:rPr lang="de-DE" dirty="0"/>
              <a:t> – </a:t>
            </a:r>
            <a:r>
              <a:rPr lang="de-DE" noProof="0" dirty="0"/>
              <a:t>Vibrometrie neu erfinden 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noProof="0" dirty="0"/>
              <a:t>Jörg Sauer</a:t>
            </a:r>
          </a:p>
          <a:p>
            <a:r>
              <a:rPr lang="de-DE" noProof="0" dirty="0"/>
              <a:t>Strategisches Produktmarketing</a:t>
            </a:r>
          </a:p>
        </p:txBody>
      </p:sp>
    </p:spTree>
    <p:extLst>
      <p:ext uri="{BB962C8B-B14F-4D97-AF65-F5344CB8AC3E}">
        <p14:creationId xmlns:p14="http://schemas.microsoft.com/office/powerpoint/2010/main" val="412572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C504396B-AC34-424F-A3C0-BFE09BBB6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3" y="2571750"/>
            <a:ext cx="2249762" cy="159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F28D061-5209-4E80-889B-87B4B63F0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830" y="1316046"/>
            <a:ext cx="2702367" cy="191065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C83361A-37DE-4F69-A173-533147E2B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999" y="3017682"/>
            <a:ext cx="2998001" cy="2119680"/>
          </a:xfrm>
          <a:prstGeom prst="rect">
            <a:avLst/>
          </a:prstGeom>
        </p:spPr>
      </p:pic>
      <p:pic>
        <p:nvPicPr>
          <p:cNvPr id="9" name="Grafik 8" descr="Ein Bild, das Kamera enthält.&#10;&#10;Automatisch generierte Beschreibung">
            <a:extLst>
              <a:ext uri="{FF2B5EF4-FFF2-40B4-BE49-F238E27FC236}">
                <a16:creationId xmlns:a16="http://schemas.microsoft.com/office/drawing/2014/main" id="{32D9576C-A965-4A3E-BACF-69F7021AF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430" y="2571750"/>
            <a:ext cx="3100110" cy="21916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BD6C10-751D-4134-B9F4-5D2CC0F87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Die QTec</a:t>
            </a:r>
            <a:r>
              <a:rPr lang="de-DE" baseline="30000" noProof="0" dirty="0"/>
              <a:t>® </a:t>
            </a:r>
            <a:r>
              <a:rPr lang="de-DE" noProof="0" dirty="0"/>
              <a:t>Technologie im Produktportfolio</a:t>
            </a:r>
            <a:br>
              <a:rPr lang="de-DE" noProof="0" dirty="0"/>
            </a:br>
            <a:endParaRPr lang="de-DE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B55BF8-1E6C-4792-96B9-4A814F885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6" y="1708150"/>
            <a:ext cx="3254518" cy="2927350"/>
          </a:xfrm>
        </p:spPr>
        <p:txBody>
          <a:bodyPr/>
          <a:lstStyle/>
          <a:p>
            <a:r>
              <a:rPr lang="de-DE" noProof="0" dirty="0" err="1"/>
              <a:t>VibroFlex</a:t>
            </a:r>
            <a:r>
              <a:rPr lang="de-DE" noProof="0" dirty="0"/>
              <a:t> </a:t>
            </a:r>
            <a:r>
              <a:rPr lang="de-DE" noProof="0" dirty="0" err="1" smtClean="0"/>
              <a:t>QTec</a:t>
            </a:r>
            <a:r>
              <a:rPr lang="de-DE" baseline="30000" dirty="0" smtClean="0"/>
              <a:t>®</a:t>
            </a:r>
            <a:endParaRPr lang="de-DE" noProof="0" dirty="0"/>
          </a:p>
          <a:p>
            <a:pPr lvl="1"/>
            <a:r>
              <a:rPr lang="de-DE" noProof="0" dirty="0"/>
              <a:t>Ergänzung zum flexiblen VibroFlex System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DEC79F-6092-4CB7-B5CB-1B01F219E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2A34-9F25-4FDB-99DC-7AD138900868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7CD6D5-4E4C-4623-867B-1C480E227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QTec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r>
              <a:rPr lang="de-DE" dirty="0"/>
              <a:t>- </a:t>
            </a:r>
            <a:r>
              <a:rPr lang="de-DE" dirty="0" err="1"/>
              <a:t>Vibrometrie</a:t>
            </a:r>
            <a:r>
              <a:rPr lang="de-DE" dirty="0"/>
              <a:t> neu erfinden - Pressekonferenz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12D2B6-152B-453E-B71E-A906D226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530F080-1764-4640-B324-101BB4A0200C}"/>
              </a:ext>
            </a:extLst>
          </p:cNvPr>
          <p:cNvSpPr txBox="1">
            <a:spLocks/>
          </p:cNvSpPr>
          <p:nvPr/>
        </p:nvSpPr>
        <p:spPr bwMode="auto">
          <a:xfrm>
            <a:off x="4962478" y="1688599"/>
            <a:ext cx="3254518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6213" indent="-176213" algn="l" defTabSz="45720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Font typeface="Wingdings" pitchFamily="-1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1" charset="-128"/>
                <a:cs typeface="Arial"/>
              </a:defRPr>
            </a:lvl1pPr>
            <a:lvl2pPr marL="360363" indent="-184150" algn="l" defTabSz="45720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Font typeface="Wingdings" pitchFamily="-1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1" charset="-128"/>
                <a:cs typeface="Arial"/>
              </a:defRPr>
            </a:lvl2pPr>
            <a:lvl3pPr marL="536575" indent="-176213" algn="l" defTabSz="45720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Font typeface="Wingdings" pitchFamily="-1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1" charset="-128"/>
                <a:cs typeface="Arial"/>
              </a:defRPr>
            </a:lvl3pPr>
            <a:lvl4pPr marL="719138" indent="-182563" algn="l" defTabSz="45720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Font typeface="Wingdings" pitchFamily="-1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1" charset="-128"/>
                <a:cs typeface="Arial"/>
              </a:defRPr>
            </a:lvl4pPr>
            <a:lvl5pPr marL="895350" indent="-176213" algn="l" defTabSz="45720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Font typeface="Wingdings" pitchFamily="-1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1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PSV </a:t>
            </a:r>
            <a:r>
              <a:rPr lang="en-US" dirty="0" err="1" smtClean="0"/>
              <a:t>QTec</a:t>
            </a:r>
            <a:r>
              <a:rPr lang="de-DE" baseline="30000" dirty="0" smtClean="0"/>
              <a:t>®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PSV </a:t>
            </a:r>
            <a:r>
              <a:rPr lang="en-US" dirty="0" err="1" smtClean="0"/>
              <a:t>QTec</a:t>
            </a:r>
            <a:r>
              <a:rPr lang="de-DE" baseline="30000" dirty="0" smtClean="0"/>
              <a:t>®</a:t>
            </a:r>
            <a:r>
              <a:rPr lang="en-US" dirty="0" smtClean="0"/>
              <a:t> </a:t>
            </a:r>
            <a:r>
              <a:rPr lang="en-US" dirty="0"/>
              <a:t>3D</a:t>
            </a:r>
          </a:p>
          <a:p>
            <a:pPr lvl="1"/>
            <a:r>
              <a:rPr lang="en-US" dirty="0"/>
              <a:t>Compact 1D </a:t>
            </a:r>
          </a:p>
          <a:p>
            <a:pPr lvl="1"/>
            <a:r>
              <a:rPr lang="en-US" dirty="0" err="1"/>
              <a:t>Hochfrequenz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86484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DB18C-FF6B-4E9F-A39A-C09D54A02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Zusammenfassung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431C82-5B3C-4EB8-BB22-CCCDC0A52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Mit </a:t>
            </a:r>
            <a:r>
              <a:rPr lang="de-DE" dirty="0" err="1" smtClean="0"/>
              <a:t>QTec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r>
              <a:rPr lang="de-DE" dirty="0"/>
              <a:t>präsentiert Polytec einen Quantensprung in der optischen Schwingungsmesstechnik</a:t>
            </a:r>
          </a:p>
          <a:p>
            <a:r>
              <a:rPr lang="de-DE" dirty="0" err="1" smtClean="0"/>
              <a:t>QTec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r>
              <a:rPr lang="de-DE" dirty="0"/>
              <a:t>erhöht die Effizienz in der Messung und der Auswertung</a:t>
            </a:r>
          </a:p>
          <a:p>
            <a:r>
              <a:rPr lang="de-DE" dirty="0" err="1" smtClean="0"/>
              <a:t>QTec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r>
              <a:rPr lang="de-DE" dirty="0"/>
              <a:t>eröffnet Wege in der Forschung für neue Anwendungen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60F2D7-4851-4E64-8223-26CB7101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A2830-4ABA-4D82-9EBC-5E74392BD2DC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738ADC-9BE0-4962-B8F8-17DF65C2C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QTec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r>
              <a:rPr lang="de-DE" dirty="0"/>
              <a:t>- </a:t>
            </a:r>
            <a:r>
              <a:rPr lang="de-DE" dirty="0" err="1"/>
              <a:t>Vibrometrie</a:t>
            </a:r>
            <a:r>
              <a:rPr lang="de-DE" dirty="0"/>
              <a:t> neu erfinden - Pressekonferenz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A07599-1709-41DA-876E-E4DAAAEC1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259757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Inhalt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noProof="0" dirty="0"/>
              <a:t>Was ist QTec</a:t>
            </a:r>
            <a:r>
              <a:rPr lang="de-DE" baseline="30000" noProof="0" dirty="0"/>
              <a:t>®</a:t>
            </a:r>
            <a:r>
              <a:rPr lang="de-DE" noProof="0" dirty="0"/>
              <a:t>?</a:t>
            </a:r>
          </a:p>
          <a:p>
            <a:r>
              <a:rPr lang="de-DE" noProof="0" dirty="0"/>
              <a:t>Optische Schwingungsmessung produktiver machen</a:t>
            </a:r>
          </a:p>
          <a:p>
            <a:r>
              <a:rPr lang="de-DE" noProof="0" dirty="0"/>
              <a:t>Neue Technologie </a:t>
            </a:r>
            <a:r>
              <a:rPr lang="de-DE" dirty="0"/>
              <a:t>– </a:t>
            </a:r>
            <a:r>
              <a:rPr lang="de-DE" noProof="0" dirty="0"/>
              <a:t>neue Möglichkeiten</a:t>
            </a:r>
          </a:p>
          <a:p>
            <a:r>
              <a:rPr lang="de-DE" noProof="0" dirty="0"/>
              <a:t>Die QTec</a:t>
            </a:r>
            <a:r>
              <a:rPr lang="de-DE" baseline="30000" noProof="0" dirty="0"/>
              <a:t>® </a:t>
            </a:r>
            <a:r>
              <a:rPr lang="de-DE" noProof="0" dirty="0"/>
              <a:t>Technologie im Produktportfolio</a:t>
            </a:r>
          </a:p>
          <a:p>
            <a:r>
              <a:rPr lang="de-DE" noProof="0" dirty="0"/>
              <a:t>Zusammenfassung</a:t>
            </a:r>
          </a:p>
          <a:p>
            <a:endParaRPr lang="de-DE" baseline="30000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QTec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r>
              <a:rPr lang="de-DE" dirty="0"/>
              <a:t>- </a:t>
            </a:r>
            <a:r>
              <a:rPr lang="de-DE" dirty="0" err="1"/>
              <a:t>Vibrometrie</a:t>
            </a:r>
            <a:r>
              <a:rPr lang="de-DE" dirty="0"/>
              <a:t> neu erfinden - Pressekonferenz 2021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BB9B7-84C1-458F-90F1-B9F0AED34FBB}" type="datetime1">
              <a:rPr lang="de-DE" smtClean="0"/>
              <a:t>23.03.2021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289230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2AD63-3989-4600-B835-B61EECD19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Was ist QTec</a:t>
            </a:r>
            <a:r>
              <a:rPr lang="de-DE" baseline="30000" noProof="0" dirty="0"/>
              <a:t>®</a:t>
            </a:r>
            <a:r>
              <a:rPr lang="de-DE" noProof="0" dirty="0"/>
              <a:t>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5EBD33-B6DD-40CE-B5E5-152F8DE4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FCB2-ED26-4238-AF37-AF2A66C30214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33E4A2-56CD-4EC5-B8F2-5E91710DE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QTec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r>
              <a:rPr lang="de-DE" dirty="0"/>
              <a:t>- </a:t>
            </a:r>
            <a:r>
              <a:rPr lang="de-DE" dirty="0" err="1"/>
              <a:t>Vibrometrie</a:t>
            </a:r>
            <a:r>
              <a:rPr lang="de-DE" dirty="0"/>
              <a:t> neu erfinden - Pressekonferenz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D83159-0264-4D89-B2DD-79ECE00C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07CBDE13-1FBD-4F17-B24B-989FA06D0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1708150"/>
            <a:ext cx="3222433" cy="2927350"/>
          </a:xfrm>
        </p:spPr>
        <p:txBody>
          <a:bodyPr/>
          <a:lstStyle/>
          <a:p>
            <a:r>
              <a:rPr lang="de-DE" noProof="0" dirty="0"/>
              <a:t>Besseres Signal auf allen Oberflächen</a:t>
            </a:r>
          </a:p>
          <a:p>
            <a:r>
              <a:rPr lang="de-DE" noProof="0" dirty="0"/>
              <a:t>Schnelleres Messen</a:t>
            </a:r>
          </a:p>
          <a:p>
            <a:r>
              <a:rPr lang="de-DE" noProof="0" dirty="0"/>
              <a:t>Weniger Mittelungen</a:t>
            </a:r>
          </a:p>
          <a:p>
            <a:r>
              <a:rPr lang="de-DE" noProof="0" dirty="0"/>
              <a:t>Mehrkanal-Interferometrie mit Empfangsdiversität</a:t>
            </a:r>
          </a:p>
        </p:txBody>
      </p:sp>
      <p:pic>
        <p:nvPicPr>
          <p:cNvPr id="13" name="Inhaltsplatzhalter 7">
            <a:extLst>
              <a:ext uri="{FF2B5EF4-FFF2-40B4-BE49-F238E27FC236}">
                <a16:creationId xmlns:a16="http://schemas.microsoft.com/office/drawing/2014/main" id="{5DBCA9FE-B008-4072-8BBA-FB5D60BF3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78008" y="1701800"/>
            <a:ext cx="5765992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5938618-C6A6-4124-A6EA-031552FA8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008" y="1726889"/>
            <a:ext cx="5765992" cy="2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42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EF5D8-4CD1-4491-A48E-EF67F28CB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Was ist QTec</a:t>
            </a:r>
            <a:r>
              <a:rPr lang="de-DE" baseline="30000" noProof="0" dirty="0"/>
              <a:t>®</a:t>
            </a:r>
            <a:r>
              <a:rPr lang="de-DE" noProof="0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629CE1-0732-41BA-818F-A54FD3E15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1708150"/>
            <a:ext cx="3918585" cy="2927350"/>
          </a:xfrm>
        </p:spPr>
        <p:txBody>
          <a:bodyPr/>
          <a:lstStyle/>
          <a:p>
            <a:r>
              <a:rPr lang="de-DE" noProof="0" dirty="0"/>
              <a:t>Perspektivwechsel – </a:t>
            </a:r>
            <a:r>
              <a:rPr lang="de-DE" noProof="0" dirty="0" err="1" smtClean="0"/>
              <a:t>QTec</a:t>
            </a:r>
            <a:r>
              <a:rPr lang="de-DE" baseline="30000" dirty="0"/>
              <a:t>®</a:t>
            </a:r>
            <a:r>
              <a:rPr lang="de-DE" noProof="0" dirty="0" smtClean="0"/>
              <a:t> </a:t>
            </a:r>
            <a:r>
              <a:rPr lang="de-DE" noProof="0" dirty="0"/>
              <a:t>sieht mehr</a:t>
            </a:r>
          </a:p>
          <a:p>
            <a:r>
              <a:rPr lang="de-DE" dirty="0"/>
              <a:t>Keine Abhängigkeit von der Oberfläche</a:t>
            </a:r>
          </a:p>
          <a:p>
            <a:pPr lvl="1"/>
            <a:r>
              <a:rPr lang="de-DE" dirty="0"/>
              <a:t>Rauscheffekte rauer technischer oder biologischer Oberflächen werden eliminiert</a:t>
            </a:r>
          </a:p>
          <a:p>
            <a:r>
              <a:rPr lang="de-DE" dirty="0"/>
              <a:t>Patentiertes Verfahren aus optischem System und Echtzeitelektronik im Messkopf</a:t>
            </a:r>
          </a:p>
          <a:p>
            <a:endParaRPr lang="de-DE" noProof="0" dirty="0"/>
          </a:p>
          <a:p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D33E55-6A0F-4EC9-90E1-E74B082DB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6A93-65A5-4CA9-BB4F-025756444BF9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38DCE1-F33C-4695-A71D-8849F77AD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QTec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r>
              <a:rPr lang="de-DE" dirty="0"/>
              <a:t>- </a:t>
            </a:r>
            <a:r>
              <a:rPr lang="de-DE" dirty="0" err="1"/>
              <a:t>Vibrometrie</a:t>
            </a:r>
            <a:r>
              <a:rPr lang="de-DE" dirty="0"/>
              <a:t> neu erfinden - Pressekonferenz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921CA3-057B-4597-9693-A0184BD88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8" name="specklegrün">
            <a:hlinkClick r:id="" action="ppaction://media"/>
            <a:extLst>
              <a:ext uri="{FF2B5EF4-FFF2-40B4-BE49-F238E27FC236}">
                <a16:creationId xmlns:a16="http://schemas.microsoft.com/office/drawing/2014/main" id="{823C0A51-7F07-4508-84C9-A61601402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6936" y="886429"/>
            <a:ext cx="2867064" cy="229365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0958570-8908-44E1-95BD-AC634EF4F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365" y="2617370"/>
            <a:ext cx="1867784" cy="2184208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FD38FFD9-FFBD-4E9F-8F85-0D5D772C9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1365" y="886429"/>
            <a:ext cx="1867784" cy="15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62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polyshare.polytec.com/Solutions/VIB/PublishingImages/Laser-Doppler-vibrometry-principle_E.jpg">
            <a:extLst>
              <a:ext uri="{FF2B5EF4-FFF2-40B4-BE49-F238E27FC236}">
                <a16:creationId xmlns:a16="http://schemas.microsoft.com/office/drawing/2014/main" id="{D39473E0-856F-4E89-B243-65DF9A89E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13" y="1508125"/>
            <a:ext cx="4620465" cy="277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0B0D28-23FD-4B01-8ECD-D1CCD23C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862013"/>
            <a:ext cx="8724265" cy="646112"/>
          </a:xfrm>
        </p:spPr>
        <p:txBody>
          <a:bodyPr/>
          <a:lstStyle/>
          <a:p>
            <a:r>
              <a:rPr lang="de-DE" noProof="0" dirty="0"/>
              <a:t>Optische Schwingungsmessung produktiver machen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C1A1C7-A6DC-4276-8FE3-C50304183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noProof="0" dirty="0"/>
              <a:t>QTec</a:t>
            </a:r>
            <a:r>
              <a:rPr lang="de-DE" baseline="30000" noProof="0" dirty="0"/>
              <a:t>®</a:t>
            </a:r>
            <a:r>
              <a:rPr lang="de-DE" noProof="0" dirty="0"/>
              <a:t> ist ein </a:t>
            </a:r>
            <a:r>
              <a:rPr lang="de-DE" noProof="0" dirty="0" smtClean="0"/>
              <a:t>Laser-Doppler-</a:t>
            </a:r>
            <a:r>
              <a:rPr lang="de-DE" noProof="0" dirty="0" err="1" smtClean="0"/>
              <a:t>Vibrometer</a:t>
            </a:r>
            <a:endParaRPr lang="de-DE" noProof="0" dirty="0"/>
          </a:p>
          <a:p>
            <a:pPr lvl="1"/>
            <a:r>
              <a:rPr lang="de-DE" noProof="0" dirty="0"/>
              <a:t>Keine zusätzliche Masse</a:t>
            </a:r>
          </a:p>
          <a:p>
            <a:pPr lvl="1"/>
            <a:r>
              <a:rPr lang="de-DE" noProof="0" dirty="0"/>
              <a:t>Linear bis in den hohen Ultraschallbereich</a:t>
            </a:r>
          </a:p>
          <a:p>
            <a:pPr lvl="1"/>
            <a:r>
              <a:rPr lang="de-DE" noProof="0" dirty="0"/>
              <a:t>Flächen erfassen durch “virtuelle” Messpunkte</a:t>
            </a:r>
          </a:p>
          <a:p>
            <a:pPr lvl="1"/>
            <a:r>
              <a:rPr lang="de-DE" noProof="0" dirty="0"/>
              <a:t>auf allen Oberflächen</a:t>
            </a:r>
          </a:p>
          <a:p>
            <a:r>
              <a:rPr lang="de-DE" noProof="0" dirty="0"/>
              <a:t>Um</a:t>
            </a:r>
          </a:p>
          <a:p>
            <a:pPr lvl="1"/>
            <a:r>
              <a:rPr lang="de-DE" noProof="0" dirty="0"/>
              <a:t>schneller zu werden</a:t>
            </a:r>
          </a:p>
          <a:p>
            <a:pPr lvl="1"/>
            <a:r>
              <a:rPr lang="de-DE" noProof="0" dirty="0"/>
              <a:t>genauer zu sein</a:t>
            </a:r>
          </a:p>
          <a:p>
            <a:pPr lvl="1"/>
            <a:r>
              <a:rPr lang="de-DE" noProof="0" dirty="0"/>
              <a:t>das Unmögliche möglich zu machen</a:t>
            </a:r>
          </a:p>
          <a:p>
            <a:pPr lvl="1"/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224819-5158-49A8-83CF-D04FABD50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2E4E-2A89-4E11-9D28-11158AE706BB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FC1998-D29D-4185-AC39-4B8DF6166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QTec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r>
              <a:rPr lang="de-DE" dirty="0"/>
              <a:t>- </a:t>
            </a:r>
            <a:r>
              <a:rPr lang="de-DE" dirty="0" err="1"/>
              <a:t>Vibrometrie</a:t>
            </a:r>
            <a:r>
              <a:rPr lang="de-DE" dirty="0"/>
              <a:t> neu erfinden - Pressekonferenz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2704F1-1A41-4EC9-804F-D13477C44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42559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533C6-6497-4C56-8DB6-6084D5E48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Produktiver – in der Messung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A6601-A61F-4482-A233-67503CD4B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1708150"/>
            <a:ext cx="3227705" cy="2927350"/>
          </a:xfrm>
        </p:spPr>
        <p:txBody>
          <a:bodyPr/>
          <a:lstStyle/>
          <a:p>
            <a:r>
              <a:rPr lang="de-DE" noProof="0" dirty="0"/>
              <a:t>Schneller messen</a:t>
            </a:r>
          </a:p>
          <a:p>
            <a:r>
              <a:rPr lang="de-DE" noProof="0" dirty="0"/>
              <a:t>Vorteile der Technologie ausspielen</a:t>
            </a:r>
          </a:p>
          <a:p>
            <a:r>
              <a:rPr lang="de-DE" noProof="0" dirty="0"/>
              <a:t>Gleiche Datenqualität </a:t>
            </a:r>
            <a:br>
              <a:rPr lang="de-DE" noProof="0" dirty="0"/>
            </a:br>
            <a:r>
              <a:rPr lang="de-DE" noProof="0" dirty="0"/>
              <a:t>bis zu 10 </a:t>
            </a:r>
            <a:r>
              <a:rPr lang="de-DE" noProof="0" dirty="0" smtClean="0"/>
              <a:t>Mal </a:t>
            </a:r>
            <a:r>
              <a:rPr lang="de-DE" noProof="0" dirty="0"/>
              <a:t>schneller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68FD1A-98D5-49A4-BCC7-0AF47840B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43DF8-1210-4940-A96E-A0529C98CE05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663389-EFA7-4D74-8970-0E70BBC3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QTec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r>
              <a:rPr lang="de-DE" dirty="0"/>
              <a:t>- </a:t>
            </a:r>
            <a:r>
              <a:rPr lang="de-DE" dirty="0" err="1"/>
              <a:t>Vibrometrie</a:t>
            </a:r>
            <a:r>
              <a:rPr lang="de-DE" dirty="0"/>
              <a:t> neu erfinden - Pressekonferenz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DB0634-33A9-4C47-A940-C6FE0F555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7" name="Blisk_700_1">
            <a:hlinkClick r:id="" action="ppaction://media"/>
            <a:extLst>
              <a:ext uri="{FF2B5EF4-FFF2-40B4-BE49-F238E27FC236}">
                <a16:creationId xmlns:a16="http://schemas.microsoft.com/office/drawing/2014/main" id="{91C3393B-E2F9-4389-A10E-243EEE00F9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0090" y="855663"/>
            <a:ext cx="2753910" cy="2019617"/>
          </a:xfrm>
          <a:prstGeom prst="rect">
            <a:avLst/>
          </a:prstGeom>
        </p:spPr>
      </p:pic>
      <p:pic>
        <p:nvPicPr>
          <p:cNvPr id="8" name="ODS_anlge_2">
            <a:hlinkClick r:id="" action="ppaction://media"/>
            <a:extLst>
              <a:ext uri="{FF2B5EF4-FFF2-40B4-BE49-F238E27FC236}">
                <a16:creationId xmlns:a16="http://schemas.microsoft.com/office/drawing/2014/main" id="{EBEFF81F-D573-4397-96FF-C590617FD2B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3779" y="1893438"/>
            <a:ext cx="2753910" cy="274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54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4E5206-3C2E-4D1F-9205-CD0194482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Produktiver – in der Auswertung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A70D5C-CFD8-478A-8D55-2EC330DB6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noProof="0" dirty="0"/>
              <a:t>Eindeutige Ergebnisse</a:t>
            </a:r>
          </a:p>
          <a:p>
            <a:r>
              <a:rPr lang="de-DE" noProof="0" dirty="0"/>
              <a:t>Genauere Auswertung</a:t>
            </a:r>
          </a:p>
          <a:p>
            <a:r>
              <a:rPr lang="de-DE" noProof="0" dirty="0"/>
              <a:t>Schnellere Konvergenz</a:t>
            </a:r>
          </a:p>
          <a:p>
            <a:pPr marL="0" indent="0">
              <a:buNone/>
            </a:pPr>
            <a:r>
              <a:rPr lang="de-DE" noProof="0" dirty="0"/>
              <a:t>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0692DD-3AA8-46CC-A7F5-5275B95E9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4F8C4-C6B0-4D84-A6AB-815FD6DDA8EB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068E23-6FC0-4432-91BB-62101356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QTec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r>
              <a:rPr lang="de-DE" dirty="0"/>
              <a:t>- </a:t>
            </a:r>
            <a:r>
              <a:rPr lang="de-DE" dirty="0" err="1"/>
              <a:t>Vibrometrie</a:t>
            </a:r>
            <a:r>
              <a:rPr lang="de-DE" dirty="0"/>
              <a:t> neu erfinden - Pressekonferenz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F7F95D-9F83-49BB-98AE-454A20A8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BDF3B8F-0C02-4FD4-936D-BBB981A10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286" y="2918926"/>
            <a:ext cx="3073592" cy="156043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6BB02DD-444F-41D4-8FFB-01AF9B71A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504" y="2684191"/>
            <a:ext cx="2998696" cy="21513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4B04588-06E8-4521-A666-E02CC2DF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674" y="998538"/>
            <a:ext cx="1219200" cy="1219200"/>
          </a:xfrm>
          <a:prstGeom prst="rect">
            <a:avLst/>
          </a:prstGeom>
        </p:spPr>
      </p:pic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FF25C489-46AE-4FB1-8950-19266AB42880}"/>
              </a:ext>
            </a:extLst>
          </p:cNvPr>
          <p:cNvSpPr/>
          <p:nvPr/>
        </p:nvSpPr>
        <p:spPr>
          <a:xfrm>
            <a:off x="4385766" y="3288908"/>
            <a:ext cx="570738" cy="9419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47419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AE3071-42ED-4772-ACB7-5438857A5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Neue Technologie – neue Möglichkeiten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4D8A79-9519-486B-8ADF-14AEE1D25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6" y="1708150"/>
            <a:ext cx="3632653" cy="2927350"/>
          </a:xfrm>
        </p:spPr>
        <p:txBody>
          <a:bodyPr/>
          <a:lstStyle/>
          <a:p>
            <a:r>
              <a:rPr lang="de-DE" noProof="0" dirty="0"/>
              <a:t>Zerstörungsfreien Prüfung</a:t>
            </a:r>
          </a:p>
          <a:p>
            <a:r>
              <a:rPr lang="de-DE" noProof="0" dirty="0" err="1" smtClean="0"/>
              <a:t>QTec</a:t>
            </a:r>
            <a:r>
              <a:rPr lang="de-DE" baseline="30000" dirty="0" smtClean="0"/>
              <a:t>®</a:t>
            </a:r>
            <a:r>
              <a:rPr lang="de-DE" noProof="0" dirty="0" smtClean="0"/>
              <a:t> </a:t>
            </a:r>
            <a:r>
              <a:rPr lang="de-DE" noProof="0" dirty="0"/>
              <a:t>unterstützt CSLDV</a:t>
            </a:r>
          </a:p>
          <a:p>
            <a:pPr lvl="1"/>
            <a:r>
              <a:rPr lang="de-DE" noProof="0" dirty="0" err="1"/>
              <a:t>Continuous</a:t>
            </a:r>
            <a:r>
              <a:rPr lang="de-DE" noProof="0" dirty="0"/>
              <a:t> Scanning Laser </a:t>
            </a:r>
            <a:br>
              <a:rPr lang="de-DE" noProof="0" dirty="0"/>
            </a:br>
            <a:r>
              <a:rPr lang="de-DE" noProof="0" dirty="0"/>
              <a:t>Doppler Vibrometry</a:t>
            </a:r>
          </a:p>
          <a:p>
            <a:r>
              <a:rPr lang="de-DE" noProof="0" dirty="0"/>
              <a:t>Kein Speckle-Rauschen beim Bewegen des Lasers</a:t>
            </a:r>
          </a:p>
          <a:p>
            <a:r>
              <a:rPr lang="de-DE" noProof="0" dirty="0"/>
              <a:t>Externe Scannersteuerung mit Positionsfeedback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61D4A6-DEDB-49DF-AFDC-260817D8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3B73-2162-407B-91DE-D4258EE09E91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635E74-C813-4F90-A310-B0717EF1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QTec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r>
              <a:rPr lang="de-DE" dirty="0"/>
              <a:t>- </a:t>
            </a:r>
            <a:r>
              <a:rPr lang="de-DE" dirty="0" err="1"/>
              <a:t>Vibrometrie</a:t>
            </a:r>
            <a:r>
              <a:rPr lang="de-DE" dirty="0"/>
              <a:t> neu erfinden - Pressekonferenz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AD2411-185D-4C30-B5AF-22E964435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8" name="Lamb_Wave_Defect_A0_S0_Wave_C">
            <a:hlinkClick r:id="" action="ppaction://media"/>
            <a:extLst>
              <a:ext uri="{FF2B5EF4-FFF2-40B4-BE49-F238E27FC236}">
                <a16:creationId xmlns:a16="http://schemas.microsoft.com/office/drawing/2014/main" id="{965866AE-A5B2-4262-9C74-0DDDA90E21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9475" y="1670791"/>
            <a:ext cx="3492595" cy="19645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5F91659-2145-4A55-9AF1-4A45BD854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760" y="2088001"/>
            <a:ext cx="1915240" cy="270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64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AE3071-42ED-4772-ACB7-5438857A5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Neue Technologie – neue Möglichkeiten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4D8A79-9519-486B-8ADF-14AEE1D25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6" y="1708150"/>
            <a:ext cx="3261392" cy="2927350"/>
          </a:xfrm>
        </p:spPr>
        <p:txBody>
          <a:bodyPr/>
          <a:lstStyle/>
          <a:p>
            <a:r>
              <a:rPr lang="de-DE" noProof="0" dirty="0"/>
              <a:t>Vibro-Kardiologie</a:t>
            </a:r>
          </a:p>
          <a:p>
            <a:r>
              <a:rPr lang="de-DE" noProof="0" dirty="0"/>
              <a:t>Krankheitsbild aus Kurvenform erkennbar</a:t>
            </a:r>
          </a:p>
          <a:p>
            <a:r>
              <a:rPr lang="de-DE" noProof="0" dirty="0"/>
              <a:t>Problem: Patienten- und Gewebebewegung </a:t>
            </a:r>
          </a:p>
          <a:p>
            <a:r>
              <a:rPr lang="de-DE" noProof="0" dirty="0"/>
              <a:t>Mit </a:t>
            </a:r>
            <a:r>
              <a:rPr lang="de-DE" noProof="0" dirty="0" err="1" smtClean="0"/>
              <a:t>QTec</a:t>
            </a:r>
            <a:r>
              <a:rPr lang="de-DE" baseline="30000" dirty="0" smtClean="0"/>
              <a:t>® </a:t>
            </a:r>
            <a:r>
              <a:rPr lang="de-DE" noProof="0" dirty="0" smtClean="0"/>
              <a:t>: </a:t>
            </a:r>
            <a:r>
              <a:rPr lang="de-DE" noProof="0" dirty="0"/>
              <a:t>Kurvenform perfekt wiedergegeben</a:t>
            </a:r>
          </a:p>
          <a:p>
            <a:r>
              <a:rPr lang="de-DE" noProof="0" dirty="0"/>
              <a:t>Einfachere Nachverarbeitung und Interpretation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61D4A6-DEDB-49DF-AFDC-260817D8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22533-6F17-4A0C-92B4-2C7432FD7330}" type="datetime1">
              <a:rPr lang="de-DE" smtClean="0"/>
              <a:t>23.03.2021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635E74-C813-4F90-A310-B0717EF1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QTec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r>
              <a:rPr lang="de-DE" dirty="0"/>
              <a:t>- </a:t>
            </a:r>
            <a:r>
              <a:rPr lang="de-DE" dirty="0" err="1"/>
              <a:t>Vibrometrie</a:t>
            </a:r>
            <a:r>
              <a:rPr lang="de-DE" dirty="0"/>
              <a:t> neu erfinden - Pressekonferenz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AD2411-185D-4C30-B5AF-22E964435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D590-A10E-41EF-A094-B7C4B8E786C8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000C040-3275-4BF6-A31A-57DA2D3B1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r="12632"/>
          <a:stretch/>
        </p:blipFill>
        <p:spPr>
          <a:xfrm>
            <a:off x="3542526" y="2048610"/>
            <a:ext cx="5527652" cy="2747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2A9BF44-944D-416D-9700-35DB412C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36373" y="1553793"/>
            <a:ext cx="2087602" cy="16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902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POLKL-13003_PPT-Vorlage_FINAL3">
  <a:themeElements>
    <a:clrScheme name="Polytec">
      <a:dk1>
        <a:srgbClr val="000000"/>
      </a:dk1>
      <a:lt1>
        <a:srgbClr val="FFFFFF"/>
      </a:lt1>
      <a:dk2>
        <a:srgbClr val="767676"/>
      </a:dk2>
      <a:lt2>
        <a:srgbClr val="D9D9D9"/>
      </a:lt2>
      <a:accent1>
        <a:srgbClr val="003E81"/>
      </a:accent1>
      <a:accent2>
        <a:srgbClr val="E20015"/>
      </a:accent2>
      <a:accent3>
        <a:srgbClr val="B4B4B4"/>
      </a:accent3>
      <a:accent4>
        <a:srgbClr val="FEBF00"/>
      </a:accent4>
      <a:accent5>
        <a:srgbClr val="349737"/>
      </a:accent5>
      <a:accent6>
        <a:srgbClr val="DE6221"/>
      </a:accent6>
      <a:hlink>
        <a:srgbClr val="0000FF"/>
      </a:hlink>
      <a:folHlink>
        <a:srgbClr val="800080"/>
      </a:folHlink>
    </a:clrScheme>
    <a:fontScheme name="Polyte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77800" indent="-177800">
          <a:lnSpc>
            <a:spcPts val="2000"/>
          </a:lnSpc>
          <a:spcAft>
            <a:spcPts val="600"/>
          </a:spcAft>
          <a:buFont typeface="Wingdings" charset="2"/>
          <a:buChar char="§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LKL-13003_PPT-Vorlage_7ms_df_Design.pptx" id="{1A66C56E-3E0C-45D8-9947-7A59BDA911CE}" vid="{1ACF788E-A3E9-48EF-B334-A57B4CD6FAAB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Polytec_Praesentation_2015_deutsch</Template>
  <TotalTime>0</TotalTime>
  <Words>351</Words>
  <Application>Microsoft Office PowerPoint</Application>
  <PresentationFormat>Bildschirmpräsentation (16:9)</PresentationFormat>
  <Paragraphs>91</Paragraphs>
  <Slides>11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Arial</vt:lpstr>
      <vt:lpstr>Calibri</vt:lpstr>
      <vt:lpstr>Stone Sans II ITC Pro Lt</vt:lpstr>
      <vt:lpstr>Wingdings</vt:lpstr>
      <vt:lpstr>ヒラギノ角ゴ Pro W3</vt:lpstr>
      <vt:lpstr>POLKL-13003_PPT-Vorlage_FINAL3</vt:lpstr>
      <vt:lpstr>QTec® – Vibrometrie neu erfinden </vt:lpstr>
      <vt:lpstr>Inhalt</vt:lpstr>
      <vt:lpstr>Was ist QTec®?</vt:lpstr>
      <vt:lpstr>Was ist QTec®?</vt:lpstr>
      <vt:lpstr>Optische Schwingungsmessung produktiver machen</vt:lpstr>
      <vt:lpstr>Produktiver – in der Messung</vt:lpstr>
      <vt:lpstr>Produktiver – in der Auswertung</vt:lpstr>
      <vt:lpstr>Neue Technologie – neue Möglichkeiten</vt:lpstr>
      <vt:lpstr>Neue Technologie – neue Möglichkeiten</vt:lpstr>
      <vt:lpstr>Die QTec® Technologie im Produktportfolio </vt:lpstr>
      <vt:lpstr>Zusammenfassung</vt:lpstr>
    </vt:vector>
  </TitlesOfParts>
  <Company>KRAFT.JUNG.S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QTec - Vibrometrie neu erfinden</dc:title>
  <dc:creator>Jörg Sauer</dc:creator>
  <cp:lastModifiedBy>Lang Franziska</cp:lastModifiedBy>
  <cp:revision>21</cp:revision>
  <cp:lastPrinted>2014-10-16T13:03:17Z</cp:lastPrinted>
  <dcterms:created xsi:type="dcterms:W3CDTF">2021-03-16T17:02:11Z</dcterms:created>
  <dcterms:modified xsi:type="dcterms:W3CDTF">2021-03-23T14:29:20Z</dcterms:modified>
  <cp:contentStatus>Endgültig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