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466" r:id="rId2"/>
    <p:sldId id="467" r:id="rId3"/>
    <p:sldId id="468" r:id="rId4"/>
    <p:sldId id="451" r:id="rId5"/>
    <p:sldId id="453" r:id="rId6"/>
    <p:sldId id="472" r:id="rId7"/>
    <p:sldId id="454" r:id="rId8"/>
    <p:sldId id="455" r:id="rId9"/>
    <p:sldId id="456" r:id="rId10"/>
    <p:sldId id="457" r:id="rId11"/>
    <p:sldId id="458" r:id="rId12"/>
    <p:sldId id="464" r:id="rId13"/>
    <p:sldId id="463" r:id="rId14"/>
    <p:sldId id="473" r:id="rId15"/>
    <p:sldId id="461" r:id="rId16"/>
  </p:sldIdLst>
  <p:sldSz cx="9144000" cy="5143500" type="screen16x9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ヒラギノ角ゴ Pro W3" pitchFamily="-1" charset="-128"/>
        <a:cs typeface="ヒラギノ角ゴ Pro W3" pitchFamily="-1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ヒラギノ角ゴ Pro W3" pitchFamily="-1" charset="-128"/>
        <a:cs typeface="ヒラギノ角ゴ Pro W3" pitchFamily="-1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ヒラギノ角ゴ Pro W3" pitchFamily="-1" charset="-128"/>
        <a:cs typeface="ヒラギノ角ゴ Pro W3" pitchFamily="-1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ヒラギノ角ゴ Pro W3" pitchFamily="-1" charset="-128"/>
        <a:cs typeface="ヒラギノ角ゴ Pro W3" pitchFamily="-1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ヒラギノ角ゴ Pro W3" pitchFamily="-1" charset="-128"/>
        <a:cs typeface="ヒラギノ角ゴ Pro W3" pitchFamily="-1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ヒラギノ角ゴ Pro W3" pitchFamily="-1" charset="-128"/>
        <a:cs typeface="ヒラギノ角ゴ Pro W3" pitchFamily="-1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ヒラギノ角ゴ Pro W3" pitchFamily="-1" charset="-128"/>
        <a:cs typeface="ヒラギノ角ゴ Pro W3" pitchFamily="-1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ヒラギノ角ゴ Pro W3" pitchFamily="-1" charset="-128"/>
        <a:cs typeface="ヒラギノ角ゴ Pro W3" pitchFamily="-1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ヒラギノ角ゴ Pro W3" pitchFamily="-1" charset="-128"/>
        <a:cs typeface="ヒラギノ角ゴ Pro W3" pitchFamily="-1" charset="-128"/>
      </a:defRPr>
    </a:lvl9pPr>
  </p:defaultTextStyle>
  <p:extLst>
    <p:ext uri="{EFAFB233-063F-42B5-8137-9DF3F51BA10A}">
      <p15:sldGuideLst xmlns:p15="http://schemas.microsoft.com/office/powerpoint/2012/main">
        <p15:guide id="2" orient="horz" pos="3240" userDrawn="1">
          <p15:clr>
            <a:srgbClr val="A4A3A4"/>
          </p15:clr>
        </p15:guide>
        <p15:guide id="4" orient="horz" pos="539">
          <p15:clr>
            <a:srgbClr val="A4A3A4"/>
          </p15:clr>
        </p15:guide>
        <p15:guide id="6" orient="horz" pos="2916">
          <p15:clr>
            <a:srgbClr val="A4A3A4"/>
          </p15:clr>
        </p15:guide>
        <p15:guide id="9" pos="5666">
          <p15:clr>
            <a:srgbClr val="A4A3A4"/>
          </p15:clr>
        </p15:guide>
        <p15:guide id="10" pos="1022">
          <p15:clr>
            <a:srgbClr val="A4A3A4"/>
          </p15:clr>
        </p15:guide>
        <p15:guide id="11" pos="1950">
          <p15:clr>
            <a:srgbClr val="A4A3A4"/>
          </p15:clr>
        </p15:guide>
        <p15:guide id="12" pos="2878">
          <p15:clr>
            <a:srgbClr val="A4A3A4"/>
          </p15:clr>
        </p15:guide>
        <p15:guide id="13" pos="3806">
          <p15:clr>
            <a:srgbClr val="A4A3A4"/>
          </p15:clr>
        </p15:guide>
        <p15:guide id="14" pos="4730">
          <p15:clr>
            <a:srgbClr val="A4A3A4"/>
          </p15:clr>
        </p15:guide>
        <p15:guide id="15" pos="4785">
          <p15:clr>
            <a:srgbClr val="A4A3A4"/>
          </p15:clr>
        </p15:guide>
        <p15:guide id="16" pos="52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ilig Markus" initials="HM" lastIdx="1" clrIdx="0">
    <p:extLst>
      <p:ext uri="{19B8F6BF-5375-455C-9EA6-DF929625EA0E}">
        <p15:presenceInfo xmlns:p15="http://schemas.microsoft.com/office/powerpoint/2012/main" userId="S-1-5-21-790525478-963894560-839522115-135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94087" autoAdjust="0"/>
  </p:normalViewPr>
  <p:slideViewPr>
    <p:cSldViewPr snapToGrid="0" snapToObjects="1" showGuides="1">
      <p:cViewPr varScale="1">
        <p:scale>
          <a:sx n="120" d="100"/>
          <a:sy n="120" d="100"/>
        </p:scale>
        <p:origin x="486" y="108"/>
      </p:cViewPr>
      <p:guideLst>
        <p:guide orient="horz" pos="3240"/>
        <p:guide orient="horz" pos="539"/>
        <p:guide orient="horz" pos="2916"/>
        <p:guide pos="5666"/>
        <p:guide pos="1022"/>
        <p:guide pos="1950"/>
        <p:guide pos="2878"/>
        <p:guide pos="3806"/>
        <p:guide pos="4730"/>
        <p:guide pos="4785"/>
        <p:guide pos="5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-384"/>
    </p:cViewPr>
  </p:sorterViewPr>
  <p:notesViewPr>
    <p:cSldViewPr snapToGrid="0" snapToObjects="1" showGuides="1">
      <p:cViewPr varScale="1">
        <p:scale>
          <a:sx n="88" d="100"/>
          <a:sy n="88" d="100"/>
        </p:scale>
        <p:origin x="277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3D2FD-BC3C-A245-8102-F7CB7F46DEE7}" type="datetimeFigureOut">
              <a:rPr lang="de-DE" smtClean="0">
                <a:latin typeface="Arial" panose="020B0604020202020204" pitchFamily="34" charset="0"/>
              </a:rPr>
              <a:pPr/>
              <a:t>23.03.2021</a:t>
            </a:fld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3BE9B-B301-5047-B78A-CDAA375E32DD}" type="slidenum">
              <a:rPr lang="de-DE" smtClean="0">
                <a:latin typeface="Arial" panose="020B0604020202020204" pitchFamily="34" charset="0"/>
              </a:rPr>
              <a:pPr/>
              <a:t>‹Nr.›</a:t>
            </a:fld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9606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F4D7B97-170B-B946-8611-B28352D6555D}" type="datetimeFigureOut">
              <a:rPr lang="de-DE" smtClean="0"/>
              <a:pPr/>
              <a:t>23.03.2021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017AE47-E8E0-8740-A53A-EB9C02D0A2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31291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Last technique :   </a:t>
            </a:r>
            <a:r>
              <a:rPr lang="en-US" b="1" dirty="0"/>
              <a:t>Laser Doppler </a:t>
            </a:r>
            <a:r>
              <a:rPr lang="en-US" b="1" dirty="0" err="1"/>
              <a:t>Vibrometry</a:t>
            </a:r>
            <a:endParaRPr lang="en-US" b="1" dirty="0"/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It offers a direct real time measurement of velocity or displacement</a:t>
            </a:r>
            <a:r>
              <a:rPr lang="en-US" baseline="0" dirty="0"/>
              <a:t> at a single point</a:t>
            </a:r>
          </a:p>
          <a:p>
            <a:pPr marL="285750" indent="-285750">
              <a:buFontTx/>
              <a:buChar char="-"/>
            </a:pPr>
            <a:r>
              <a:rPr lang="en-US" baseline="0" dirty="0"/>
              <a:t>It is a true real-time signal based measurement (look at an oscilloscope and see as it is actually happening)</a:t>
            </a:r>
          </a:p>
          <a:p>
            <a:pPr marL="285750" indent="-285750">
              <a:buFontTx/>
              <a:buChar char="-"/>
            </a:pPr>
            <a:r>
              <a:rPr lang="en-US" dirty="0"/>
              <a:t>Can use any broad</a:t>
            </a:r>
            <a:r>
              <a:rPr lang="en-US" baseline="0" dirty="0"/>
              <a:t> band excitation  (i.e. white noise….does not need to be periodic).</a:t>
            </a:r>
          </a:p>
          <a:p>
            <a:pPr marL="285750" indent="-285750">
              <a:buFontTx/>
              <a:buChar char="-"/>
            </a:pPr>
            <a:r>
              <a:rPr lang="en-US" baseline="0" dirty="0"/>
              <a:t>You can easily achieve </a:t>
            </a:r>
            <a:r>
              <a:rPr lang="en-US" baseline="0" dirty="0" err="1"/>
              <a:t>Picometer</a:t>
            </a:r>
            <a:r>
              <a:rPr lang="en-US" baseline="0" dirty="0"/>
              <a:t> resolution and below</a:t>
            </a:r>
          </a:p>
          <a:p>
            <a:pPr marL="285750" indent="-285750">
              <a:buFontTx/>
              <a:buChar char="-"/>
            </a:pPr>
            <a:r>
              <a:rPr lang="en-US" baseline="0" dirty="0"/>
              <a:t>And measure High frequencies up to 2.4 GHZ</a:t>
            </a:r>
          </a:p>
          <a:p>
            <a:pPr marL="285750" indent="-285750">
              <a:buFontTx/>
              <a:buChar char="-"/>
            </a:pPr>
            <a:r>
              <a:rPr lang="en-US" baseline="0" dirty="0"/>
              <a:t>It is a very powerful, yet simple direct measurement and adaptable / scalable to test environment</a:t>
            </a:r>
            <a:endParaRPr lang="en-US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7AE47-E8E0-8740-A53A-EB9C02D0A24F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3268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Jede Oberfläche innerhalb des MEMS erzeugt eine Rückreflexion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/>
              <a:t>geringerer Kontrast bei Kamerabeobachtung durch Streulicht.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ym typeface="Wingdings" panose="05000000000000000000" pitchFamily="2" charset="2"/>
              </a:rPr>
              <a:t>Verfälschung des </a:t>
            </a:r>
            <a:r>
              <a:rPr lang="de-DE" dirty="0" err="1">
                <a:sym typeface="Wingdings" panose="05000000000000000000" pitchFamily="2" charset="2"/>
              </a:rPr>
              <a:t>Vibrometersignals</a:t>
            </a:r>
            <a:r>
              <a:rPr lang="de-DE" dirty="0">
                <a:sym typeface="Wingdings" panose="05000000000000000000" pitchFamily="2" charset="2"/>
              </a:rPr>
              <a:t> durch Interferenzen der Reflexionen. 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Hierdurch können Amplituden und Phasen-Fehler entstehen.</a:t>
            </a:r>
            <a:endParaRPr lang="en-US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7AE47-E8E0-8740-A53A-EB9C02D0A24F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7927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Ein Interferometer-Mikroskop ist ein konfokales Mikroskop</a:t>
                </a:r>
                <a:r>
                  <a:rPr lang="en-US" dirty="0"/>
                  <a:t>.*</a:t>
                </a:r>
              </a:p>
              <a:p>
                <a:r>
                  <a:rPr lang="de-DE" dirty="0"/>
                  <a:t>Die Unterdrückung von </a:t>
                </a:r>
                <a:r>
                  <a:rPr lang="de-DE" dirty="0" err="1"/>
                  <a:t>unfokussiertem</a:t>
                </a:r>
                <a:r>
                  <a:rPr lang="de-DE" dirty="0"/>
                  <a:t> Licht wird von der numerischen Apertur des Objektivs dominiert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Ein Interferometer-Mikroskop ist ein konfokales Mikroskop</a:t>
                </a:r>
                <a:r>
                  <a:rPr lang="en-US" dirty="0"/>
                  <a:t>.*</a:t>
                </a:r>
              </a:p>
              <a:p>
                <a:r>
                  <a:rPr lang="de-DE" dirty="0"/>
                  <a:t>Die Unterdrückung von </a:t>
                </a:r>
                <a:r>
                  <a:rPr lang="de-DE" dirty="0" err="1"/>
                  <a:t>unfokussiertem</a:t>
                </a:r>
                <a:r>
                  <a:rPr lang="de-DE" dirty="0"/>
                  <a:t> Licht wird von der numerischen Apertur des Objektivs dominiert</a:t>
                </a:r>
                <a:r>
                  <a:rPr lang="en-US" dirty="0"/>
                  <a:t> 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∝</a:t>
                </a:r>
                <a:r>
                  <a:rPr lang="en-US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1/𝑧^2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de-DE" dirty="0"/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7AE47-E8E0-8740-A53A-EB9C02D0A24F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4681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Cost</a:t>
            </a:r>
            <a:r>
              <a:rPr lang="en-US" baseline="0" dirty="0"/>
              <a:t> for paid measurements in the rage of a MSA-600-U rental</a:t>
            </a:r>
          </a:p>
          <a:p>
            <a:r>
              <a:rPr lang="en-US" baseline="0" dirty="0" err="1"/>
              <a:t>Folie</a:t>
            </a:r>
            <a:r>
              <a:rPr lang="en-US" baseline="0" dirty="0"/>
              <a:t> </a:t>
            </a:r>
            <a:r>
              <a:rPr lang="en-US" baseline="0" dirty="0" err="1"/>
              <a:t>geändert</a:t>
            </a:r>
            <a:r>
              <a:rPr lang="en-US" baseline="0" dirty="0"/>
              <a:t>, </a:t>
            </a:r>
            <a:r>
              <a:rPr lang="en-US" baseline="0" dirty="0" err="1"/>
              <a:t>mit</a:t>
            </a:r>
            <a:r>
              <a:rPr lang="en-US" baseline="0" dirty="0"/>
              <a:t> </a:t>
            </a:r>
            <a:r>
              <a:rPr lang="en-US" baseline="0" dirty="0" err="1"/>
              <a:t>Tabelle</a:t>
            </a:r>
            <a:r>
              <a:rPr lang="en-US" baseline="0" dirty="0"/>
              <a:t> </a:t>
            </a:r>
            <a:r>
              <a:rPr lang="en-US" baseline="0" dirty="0" err="1"/>
              <a:t>für</a:t>
            </a:r>
            <a:r>
              <a:rPr lang="en-US" baseline="0" dirty="0"/>
              <a:t> Measurement Services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7AE47-E8E0-8740-A53A-EB9C02D0A24F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2282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MEMS-Devices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usually</a:t>
            </a:r>
            <a:r>
              <a:rPr lang="de-DE" dirty="0"/>
              <a:t> </a:t>
            </a:r>
            <a:r>
              <a:rPr lang="de-DE" dirty="0" err="1"/>
              <a:t>capped</a:t>
            </a:r>
            <a:r>
              <a:rPr lang="de-DE" dirty="0"/>
              <a:t>.</a:t>
            </a:r>
          </a:p>
          <a:p>
            <a:pPr lvl="1"/>
            <a:r>
              <a:rPr lang="de-DE" dirty="0" err="1"/>
              <a:t>gyros</a:t>
            </a:r>
            <a:r>
              <a:rPr lang="de-DE" dirty="0"/>
              <a:t>, </a:t>
            </a:r>
            <a:r>
              <a:rPr lang="de-DE" dirty="0" err="1"/>
              <a:t>positioning</a:t>
            </a:r>
            <a:r>
              <a:rPr lang="de-DE" dirty="0"/>
              <a:t> </a:t>
            </a:r>
            <a:r>
              <a:rPr lang="de-DE" dirty="0" err="1"/>
              <a:t>sensors</a:t>
            </a:r>
            <a:r>
              <a:rPr lang="de-DE" dirty="0"/>
              <a:t>, IR-sensors, … </a:t>
            </a:r>
          </a:p>
          <a:p>
            <a:r>
              <a:rPr lang="de-DE" dirty="0" err="1"/>
              <a:t>Vibrometry</a:t>
            </a:r>
            <a:r>
              <a:rPr lang="de-DE" dirty="0"/>
              <a:t> </a:t>
            </a:r>
            <a:r>
              <a:rPr lang="de-DE" dirty="0" err="1"/>
              <a:t>requires</a:t>
            </a:r>
            <a:r>
              <a:rPr lang="de-DE" dirty="0"/>
              <a:t> </a:t>
            </a:r>
            <a:r>
              <a:rPr lang="de-DE" dirty="0" err="1"/>
              <a:t>decapped</a:t>
            </a:r>
            <a:r>
              <a:rPr lang="de-DE" dirty="0"/>
              <a:t> MEMS.</a:t>
            </a:r>
          </a:p>
          <a:p>
            <a:r>
              <a:rPr lang="de-DE" dirty="0" err="1"/>
              <a:t>However</a:t>
            </a:r>
            <a:r>
              <a:rPr lang="de-DE" dirty="0"/>
              <a:t>: </a:t>
            </a:r>
            <a:r>
              <a:rPr lang="de-DE" dirty="0" err="1">
                <a:sym typeface="Wingdings" panose="05000000000000000000" pitchFamily="2" charset="2"/>
              </a:rPr>
              <a:t>Decapped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devices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can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show</a:t>
            </a:r>
            <a:r>
              <a:rPr lang="de-DE" dirty="0">
                <a:sym typeface="Wingdings" panose="05000000000000000000" pitchFamily="2" charset="2"/>
              </a:rPr>
              <a:t> different </a:t>
            </a:r>
            <a:r>
              <a:rPr lang="de-DE" dirty="0" err="1">
                <a:sym typeface="Wingdings" panose="05000000000000000000" pitchFamily="2" charset="2"/>
              </a:rPr>
              <a:t>characteristics</a:t>
            </a:r>
            <a:r>
              <a:rPr lang="de-DE" dirty="0">
                <a:sym typeface="Wingdings" panose="05000000000000000000" pitchFamily="2" charset="2"/>
              </a:rPr>
              <a:t>: </a:t>
            </a:r>
            <a:r>
              <a:rPr lang="de-DE" dirty="0" err="1"/>
              <a:t>strain</a:t>
            </a:r>
            <a:r>
              <a:rPr lang="de-DE" dirty="0"/>
              <a:t>, </a:t>
            </a:r>
            <a:r>
              <a:rPr lang="de-DE" dirty="0" err="1"/>
              <a:t>vacuum</a:t>
            </a:r>
            <a:r>
              <a:rPr lang="de-DE" dirty="0"/>
              <a:t>,…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 err="1"/>
              <a:t>Idea</a:t>
            </a:r>
            <a:r>
              <a:rPr lang="de-DE" dirty="0"/>
              <a:t>: Look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silicon</a:t>
            </a:r>
            <a:r>
              <a:rPr lang="de-DE" dirty="0"/>
              <a:t> </a:t>
            </a:r>
            <a:r>
              <a:rPr lang="de-DE" dirty="0" err="1"/>
              <a:t>cap</a:t>
            </a:r>
            <a:r>
              <a:rPr lang="de-DE" dirty="0"/>
              <a:t> like </a:t>
            </a:r>
            <a:r>
              <a:rPr lang="de-DE" dirty="0" err="1"/>
              <a:t>HeNe</a:t>
            </a:r>
            <a:r>
              <a:rPr lang="de-DE" dirty="0"/>
              <a:t> </a:t>
            </a:r>
            <a:r>
              <a:rPr lang="de-DE" dirty="0" err="1"/>
              <a:t>looks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glass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7AE47-E8E0-8740-A53A-EB9C02D0A24F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3718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4691063"/>
            <a:ext cx="9144000" cy="446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152400" y="3275013"/>
            <a:ext cx="8832850" cy="171608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6" name="Rechteck 5"/>
          <p:cNvSpPr/>
          <p:nvPr userDrawn="1"/>
        </p:nvSpPr>
        <p:spPr>
          <a:xfrm>
            <a:off x="0" y="5014913"/>
            <a:ext cx="9144000" cy="122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62916" y="3275013"/>
            <a:ext cx="8536042" cy="596696"/>
          </a:xfrm>
        </p:spPr>
        <p:txBody>
          <a:bodyPr lIns="144000" tIns="154800">
            <a:normAutofit/>
          </a:bodyPr>
          <a:lstStyle>
            <a:lvl1pPr marL="0" algn="l">
              <a:lnSpc>
                <a:spcPts val="3000"/>
              </a:lnSpc>
              <a:defRPr sz="3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Click to add title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62916" y="3933161"/>
            <a:ext cx="8536042" cy="1038246"/>
          </a:xfrm>
        </p:spPr>
        <p:txBody>
          <a:bodyPr lIns="144000" t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add subtitle</a:t>
            </a:r>
            <a:endParaRPr lang="de-DE" dirty="0"/>
          </a:p>
        </p:txBody>
      </p:sp>
      <p:pic>
        <p:nvPicPr>
          <p:cNvPr id="7" name="Bild 10" descr="shutterstock_125975468_PPT.jpg"/>
          <p:cNvPicPr>
            <a:picLocks noChangeAspect="1"/>
          </p:cNvPicPr>
          <p:nvPr userDrawn="1"/>
        </p:nvPicPr>
        <p:blipFill>
          <a:blip r:embed="rId2"/>
          <a:srcRect l="8875" t="33578" r="9160" b="36136"/>
          <a:stretch>
            <a:fillRect/>
          </a:stretch>
        </p:blipFill>
        <p:spPr bwMode="auto">
          <a:xfrm>
            <a:off x="152400" y="1354138"/>
            <a:ext cx="88360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155575" y="1701800"/>
            <a:ext cx="8839200" cy="292735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Click to add title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60350" y="1816100"/>
            <a:ext cx="4140000" cy="2808000"/>
          </a:xfrm>
        </p:spPr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/>
            </a:lvl1pPr>
            <a:lvl2pPr>
              <a:lnSpc>
                <a:spcPts val="2000"/>
              </a:lnSpc>
              <a:spcAft>
                <a:spcPts val="600"/>
              </a:spcAft>
              <a:defRPr/>
            </a:lvl2pPr>
            <a:lvl3pPr>
              <a:lnSpc>
                <a:spcPts val="2000"/>
              </a:lnSpc>
              <a:spcAft>
                <a:spcPts val="600"/>
              </a:spcAft>
              <a:defRPr/>
            </a:lvl3pPr>
            <a:lvl4pPr>
              <a:lnSpc>
                <a:spcPts val="2000"/>
              </a:lnSpc>
              <a:spcAft>
                <a:spcPts val="600"/>
              </a:spcAft>
              <a:defRPr/>
            </a:lvl4pPr>
            <a:lvl5pPr>
              <a:lnSpc>
                <a:spcPts val="2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noProof="0" dirty="0"/>
              <a:t>Click to add text</a:t>
            </a:r>
            <a:endParaRPr lang="de-DE" dirty="0"/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0" hasCustomPrompt="1"/>
          </p:nvPr>
        </p:nvSpPr>
        <p:spPr>
          <a:xfrm>
            <a:off x="4757565" y="1816100"/>
            <a:ext cx="4140000" cy="2808000"/>
          </a:xfrm>
        </p:spPr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/>
            </a:lvl1pPr>
            <a:lvl2pPr>
              <a:lnSpc>
                <a:spcPts val="2000"/>
              </a:lnSpc>
              <a:spcAft>
                <a:spcPts val="600"/>
              </a:spcAft>
              <a:defRPr/>
            </a:lvl2pPr>
            <a:lvl3pPr>
              <a:lnSpc>
                <a:spcPts val="2000"/>
              </a:lnSpc>
              <a:spcAft>
                <a:spcPts val="600"/>
              </a:spcAft>
              <a:defRPr/>
            </a:lvl3pPr>
            <a:lvl4pPr>
              <a:lnSpc>
                <a:spcPts val="2000"/>
              </a:lnSpc>
              <a:spcAft>
                <a:spcPts val="600"/>
              </a:spcAft>
              <a:defRPr/>
            </a:lvl4pPr>
            <a:lvl5pPr>
              <a:lnSpc>
                <a:spcPts val="2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noProof="0" dirty="0"/>
              <a:t>Click to add text</a:t>
            </a:r>
            <a:endParaRPr lang="de-DE" dirty="0"/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de-DE" dirty="0"/>
              <a:t>Echtzeitdynamik der MEMS-Mechanik in verkapselten Bauelementen optisch erfassen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/>
              <a:t>24.03.2021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932698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/>
            </a:lvl1pPr>
            <a:lvl2pPr>
              <a:lnSpc>
                <a:spcPts val="2000"/>
              </a:lnSpc>
              <a:spcAft>
                <a:spcPts val="600"/>
              </a:spcAft>
              <a:defRPr/>
            </a:lvl2pPr>
            <a:lvl3pPr>
              <a:lnSpc>
                <a:spcPts val="2000"/>
              </a:lnSpc>
              <a:spcAft>
                <a:spcPts val="600"/>
              </a:spcAft>
              <a:defRPr/>
            </a:lvl3pPr>
            <a:lvl4pPr>
              <a:lnSpc>
                <a:spcPts val="2000"/>
              </a:lnSpc>
              <a:spcAft>
                <a:spcPts val="600"/>
              </a:spcAft>
              <a:defRPr/>
            </a:lvl4pPr>
            <a:lvl5pPr>
              <a:lnSpc>
                <a:spcPts val="2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noProof="0" dirty="0"/>
              <a:t>Click to add text</a:t>
            </a:r>
            <a:endParaRPr lang="de-DE" dirty="0"/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24.03.2021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de-DE" dirty="0"/>
              <a:t>Echtzeitdynamik der MEMS-Mechanik in verkapselten Bauelementen optisch erfassen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title-2-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Click to add title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55575" y="2041694"/>
            <a:ext cx="7127875" cy="2593805"/>
          </a:xfrm>
        </p:spPr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/>
            </a:lvl1pPr>
            <a:lvl2pPr>
              <a:lnSpc>
                <a:spcPts val="2000"/>
              </a:lnSpc>
              <a:spcAft>
                <a:spcPts val="600"/>
              </a:spcAft>
              <a:defRPr/>
            </a:lvl2pPr>
            <a:lvl3pPr>
              <a:lnSpc>
                <a:spcPts val="2000"/>
              </a:lnSpc>
              <a:spcAft>
                <a:spcPts val="600"/>
              </a:spcAft>
              <a:defRPr/>
            </a:lvl3pPr>
            <a:lvl4pPr>
              <a:lnSpc>
                <a:spcPts val="2000"/>
              </a:lnSpc>
              <a:spcAft>
                <a:spcPts val="600"/>
              </a:spcAft>
              <a:defRPr/>
            </a:lvl4pPr>
            <a:lvl5pPr>
              <a:lnSpc>
                <a:spcPts val="2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noProof="0" dirty="0"/>
              <a:t>Click to add text</a:t>
            </a:r>
            <a:endParaRPr lang="de-DE" dirty="0"/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24.03.2021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de-DE" dirty="0"/>
              <a:t>Echtzeitdynamik der MEMS-Mechanik in verkapselten Bauelementen optisch erfassen</a:t>
            </a:r>
            <a:endParaRPr lang="en-US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-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Click to add title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55575" y="1708150"/>
            <a:ext cx="4237211" cy="2927350"/>
          </a:xfrm>
        </p:spPr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/>
            </a:lvl1pPr>
            <a:lvl2pPr>
              <a:lnSpc>
                <a:spcPts val="2000"/>
              </a:lnSpc>
              <a:spcAft>
                <a:spcPts val="600"/>
              </a:spcAft>
              <a:defRPr/>
            </a:lvl2pPr>
            <a:lvl3pPr>
              <a:lnSpc>
                <a:spcPts val="2000"/>
              </a:lnSpc>
              <a:spcAft>
                <a:spcPts val="600"/>
              </a:spcAft>
              <a:defRPr/>
            </a:lvl3pPr>
            <a:lvl4pPr>
              <a:lnSpc>
                <a:spcPts val="2000"/>
              </a:lnSpc>
              <a:spcAft>
                <a:spcPts val="600"/>
              </a:spcAft>
              <a:defRPr/>
            </a:lvl4pPr>
            <a:lvl5pPr>
              <a:lnSpc>
                <a:spcPts val="2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noProof="0" dirty="0"/>
              <a:t>Click to add text</a:t>
            </a:r>
            <a:endParaRPr lang="de-DE" dirty="0"/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0" hasCustomPrompt="1"/>
          </p:nvPr>
        </p:nvSpPr>
        <p:spPr>
          <a:xfrm>
            <a:off x="4757564" y="1708150"/>
            <a:ext cx="4237211" cy="2927350"/>
          </a:xfrm>
        </p:spPr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/>
            </a:lvl1pPr>
            <a:lvl2pPr>
              <a:lnSpc>
                <a:spcPts val="2000"/>
              </a:lnSpc>
              <a:spcAft>
                <a:spcPts val="600"/>
              </a:spcAft>
              <a:defRPr/>
            </a:lvl2pPr>
            <a:lvl3pPr>
              <a:lnSpc>
                <a:spcPts val="2000"/>
              </a:lnSpc>
              <a:spcAft>
                <a:spcPts val="600"/>
              </a:spcAft>
              <a:defRPr/>
            </a:lvl3pPr>
            <a:lvl4pPr>
              <a:lnSpc>
                <a:spcPts val="2000"/>
              </a:lnSpc>
              <a:spcAft>
                <a:spcPts val="600"/>
              </a:spcAft>
              <a:defRPr/>
            </a:lvl4pPr>
            <a:lvl5pPr>
              <a:lnSpc>
                <a:spcPts val="2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noProof="0" dirty="0"/>
              <a:t>Click to add text</a:t>
            </a:r>
            <a:endParaRPr lang="de-DE" dirty="0"/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de-DE" dirty="0"/>
              <a:t>Echtzeitdynamik der MEMS-Mechanik in verkapselten Bauelementen optisch erfassen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/>
              <a:t>24.03.2021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Click to add title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1" hasCustomPrompt="1"/>
          </p:nvPr>
        </p:nvSpPr>
        <p:spPr>
          <a:xfrm>
            <a:off x="155575" y="2035798"/>
            <a:ext cx="4237038" cy="2599702"/>
          </a:xfrm>
        </p:spPr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/>
            </a:lvl1pPr>
            <a:lvl2pPr>
              <a:lnSpc>
                <a:spcPts val="2000"/>
              </a:lnSpc>
              <a:spcAft>
                <a:spcPts val="600"/>
              </a:spcAft>
              <a:defRPr/>
            </a:lvl2pPr>
            <a:lvl3pPr>
              <a:lnSpc>
                <a:spcPts val="2000"/>
              </a:lnSpc>
              <a:spcAft>
                <a:spcPts val="600"/>
              </a:spcAft>
              <a:defRPr/>
            </a:lvl3pPr>
            <a:lvl4pPr>
              <a:lnSpc>
                <a:spcPts val="2000"/>
              </a:lnSpc>
              <a:spcAft>
                <a:spcPts val="600"/>
              </a:spcAft>
              <a:defRPr/>
            </a:lvl4pPr>
            <a:lvl5pPr>
              <a:lnSpc>
                <a:spcPts val="2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noProof="0" dirty="0"/>
              <a:t>Click to add text</a:t>
            </a:r>
            <a:endParaRPr lang="de-DE" dirty="0"/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2" hasCustomPrompt="1"/>
          </p:nvPr>
        </p:nvSpPr>
        <p:spPr>
          <a:xfrm>
            <a:off x="4751388" y="2035798"/>
            <a:ext cx="4243387" cy="2599702"/>
          </a:xfrm>
        </p:spPr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/>
            </a:lvl1pPr>
            <a:lvl2pPr>
              <a:lnSpc>
                <a:spcPts val="2000"/>
              </a:lnSpc>
              <a:spcAft>
                <a:spcPts val="600"/>
              </a:spcAft>
              <a:defRPr/>
            </a:lvl2pPr>
            <a:lvl3pPr>
              <a:lnSpc>
                <a:spcPts val="2000"/>
              </a:lnSpc>
              <a:spcAft>
                <a:spcPts val="600"/>
              </a:spcAft>
              <a:defRPr/>
            </a:lvl3pPr>
            <a:lvl4pPr>
              <a:lnSpc>
                <a:spcPts val="2000"/>
              </a:lnSpc>
              <a:spcAft>
                <a:spcPts val="600"/>
              </a:spcAft>
              <a:defRPr/>
            </a:lvl4pPr>
            <a:lvl5pPr>
              <a:lnSpc>
                <a:spcPts val="2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noProof="0" dirty="0"/>
              <a:t>Click to add text</a:t>
            </a:r>
            <a:endParaRPr lang="de-DE" dirty="0"/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de-DE" dirty="0"/>
              <a:t>Echtzeitdynamik der MEMS-Mechanik in verkapselten Bauelementen optisch erfassen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24.03.2021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4757738" y="1704974"/>
            <a:ext cx="4237037" cy="330823"/>
          </a:xfrm>
        </p:spPr>
        <p:txBody>
          <a:bodyPr/>
          <a:lstStyle>
            <a:lvl1pPr marL="0" indent="0">
              <a:buNone/>
              <a:defRPr b="1" baseline="0"/>
            </a:lvl1pPr>
          </a:lstStyle>
          <a:p>
            <a:pPr lvl="0"/>
            <a:r>
              <a:rPr lang="en-US" noProof="0" dirty="0"/>
              <a:t>Click to add subtitle</a:t>
            </a:r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155575" y="1704976"/>
            <a:ext cx="4237038" cy="330200"/>
          </a:xfrm>
        </p:spPr>
        <p:txBody>
          <a:bodyPr/>
          <a:lstStyle>
            <a:lvl1pPr marL="0" indent="0">
              <a:buNone/>
              <a:defRPr b="1" baseline="0"/>
            </a:lvl1pPr>
          </a:lstStyle>
          <a:p>
            <a:pPr lvl="0"/>
            <a:r>
              <a:rPr lang="en-US" noProof="0" dirty="0"/>
              <a:t>Click to add subtitle</a:t>
            </a:r>
            <a:endParaRPr lang="de-DE" dirty="0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Click to add title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de-DE" dirty="0"/>
              <a:t>Echtzeitdynamik der MEMS-Mechanik in verkapselten Bauelementen optisch erfassen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24.03.2021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de-DE" dirty="0"/>
              <a:t>Echtzeitdynamik der MEMS-Mechanik in verkapselten Bauelementen optisch erfassen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24.03.2021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155575" y="1701800"/>
            <a:ext cx="8839200" cy="292735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Click to add title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260349" y="1816100"/>
            <a:ext cx="7032625" cy="2702560"/>
          </a:xfrm>
        </p:spPr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/>
            </a:lvl1pPr>
            <a:lvl2pPr>
              <a:lnSpc>
                <a:spcPts val="2000"/>
              </a:lnSpc>
              <a:spcAft>
                <a:spcPts val="600"/>
              </a:spcAft>
              <a:defRPr/>
            </a:lvl2pPr>
            <a:lvl3pPr>
              <a:lnSpc>
                <a:spcPts val="2000"/>
              </a:lnSpc>
              <a:spcAft>
                <a:spcPts val="600"/>
              </a:spcAft>
              <a:defRPr/>
            </a:lvl3pPr>
            <a:lvl4pPr>
              <a:lnSpc>
                <a:spcPts val="2000"/>
              </a:lnSpc>
              <a:spcAft>
                <a:spcPts val="600"/>
              </a:spcAft>
              <a:defRPr/>
            </a:lvl4pPr>
            <a:lvl5pPr>
              <a:lnSpc>
                <a:spcPts val="2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noProof="0" dirty="0"/>
              <a:t>Click to add text</a:t>
            </a:r>
            <a:endParaRPr lang="de-DE" dirty="0"/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de-DE" dirty="0"/>
              <a:t>Echtzeitdynamik der MEMS-Mechanik in verkapselten Bauelementen optisch erfassen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24.03.2021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4632959" y="947738"/>
            <a:ext cx="4361815" cy="3681412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5575" y="862013"/>
            <a:ext cx="4237211" cy="682626"/>
          </a:xfrm>
        </p:spPr>
        <p:txBody>
          <a:bodyPr/>
          <a:lstStyle/>
          <a:p>
            <a:r>
              <a:rPr lang="en-US" noProof="0" dirty="0"/>
              <a:t>Click to add title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155575" y="1704976"/>
            <a:ext cx="4237211" cy="2930524"/>
          </a:xfrm>
        </p:spPr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/>
            </a:lvl1pPr>
            <a:lvl2pPr>
              <a:lnSpc>
                <a:spcPts val="2000"/>
              </a:lnSpc>
              <a:spcAft>
                <a:spcPts val="600"/>
              </a:spcAft>
              <a:defRPr/>
            </a:lvl2pPr>
            <a:lvl3pPr>
              <a:lnSpc>
                <a:spcPts val="2000"/>
              </a:lnSpc>
              <a:spcAft>
                <a:spcPts val="600"/>
              </a:spcAft>
              <a:defRPr/>
            </a:lvl3pPr>
            <a:lvl4pPr>
              <a:lnSpc>
                <a:spcPts val="2000"/>
              </a:lnSpc>
              <a:spcAft>
                <a:spcPts val="600"/>
              </a:spcAft>
              <a:defRPr/>
            </a:lvl4pPr>
            <a:lvl5pPr>
              <a:lnSpc>
                <a:spcPts val="2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noProof="0" dirty="0"/>
              <a:t>Click to add text</a:t>
            </a:r>
            <a:endParaRPr lang="de-DE" dirty="0"/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0" hasCustomPrompt="1"/>
          </p:nvPr>
        </p:nvSpPr>
        <p:spPr>
          <a:xfrm>
            <a:off x="4751388" y="1014413"/>
            <a:ext cx="4154510" cy="3519651"/>
          </a:xfrm>
        </p:spPr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/>
            </a:lvl1pPr>
            <a:lvl2pPr>
              <a:lnSpc>
                <a:spcPts val="2000"/>
              </a:lnSpc>
              <a:spcAft>
                <a:spcPts val="600"/>
              </a:spcAft>
              <a:defRPr/>
            </a:lvl2pPr>
            <a:lvl3pPr>
              <a:lnSpc>
                <a:spcPts val="2000"/>
              </a:lnSpc>
              <a:spcAft>
                <a:spcPts val="600"/>
              </a:spcAft>
              <a:defRPr/>
            </a:lvl3pPr>
            <a:lvl4pPr>
              <a:lnSpc>
                <a:spcPts val="2000"/>
              </a:lnSpc>
              <a:spcAft>
                <a:spcPts val="600"/>
              </a:spcAft>
              <a:defRPr/>
            </a:lvl4pPr>
            <a:lvl5pPr>
              <a:lnSpc>
                <a:spcPts val="2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noProof="0" dirty="0"/>
              <a:t>Click to add text</a:t>
            </a:r>
            <a:endParaRPr lang="de-DE" dirty="0"/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de-DE" dirty="0"/>
              <a:t>Echtzeitdynamik der MEMS-Mechanik in verkapselten Bauelementen optisch erfassen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/>
              <a:t>24.03.2021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 9" descr="pol_k_gelb_PPT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289800" y="155575"/>
            <a:ext cx="186055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155575" y="862013"/>
            <a:ext cx="7127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55575" y="1708150"/>
            <a:ext cx="7127875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US" noProof="0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55574" y="114300"/>
            <a:ext cx="7127875" cy="3127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de-DE" dirty="0"/>
              <a:t>Echtzeitdynamik der MEMS-Mechanik in verkapselten Bauelementen optisch erfassen</a:t>
            </a:r>
            <a:endParaRPr lang="en-US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xfrm>
            <a:off x="155574" y="4795838"/>
            <a:ext cx="2930525" cy="27463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 dirty="0">
                <a:solidFill>
                  <a:srgbClr val="000000"/>
                </a:solidFill>
              </a:rPr>
              <a:t>24.03.2021</a:t>
            </a:r>
            <a:endParaRPr lang="de-DE" dirty="0">
              <a:solidFill>
                <a:srgbClr val="000000"/>
              </a:solidFill>
              <a:ea typeface="Stone Sans II ITC Pro Lt" pitchFamily="-1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536781" y="4795838"/>
            <a:ext cx="53339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0370D590-A10E-41EF-A094-B7C4B8E786C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740773" y="4807525"/>
            <a:ext cx="19784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>
                <a:solidFill>
                  <a:srgbClr val="000000"/>
                </a:solidFill>
                <a:latin typeface="Arial" panose="020B0604020202020204" pitchFamily="34" charset="0"/>
                <a:ea typeface="Stone Sans II ITC Pro Lt" pitchFamily="-1" charset="0"/>
                <a:cs typeface="Arial" panose="020B0604020202020204" pitchFamily="34" charset="0"/>
              </a:rPr>
              <a:t>· </a:t>
            </a:r>
            <a:r>
              <a:rPr lang="de-DE" sz="1000" dirty="0" err="1">
                <a:solidFill>
                  <a:srgbClr val="000000"/>
                </a:solidFill>
                <a:latin typeface="Arial" panose="020B0604020202020204" pitchFamily="34" charset="0"/>
                <a:ea typeface="Stone Sans II ITC Pro Lt" pitchFamily="-1" charset="0"/>
                <a:cs typeface="Arial" panose="020B0604020202020204" pitchFamily="34" charset="0"/>
              </a:rPr>
              <a:t>www.polytec.com</a:t>
            </a:r>
            <a:r>
              <a:rPr lang="de-DE" sz="1000" dirty="0">
                <a:solidFill>
                  <a:srgbClr val="000000"/>
                </a:solidFill>
                <a:latin typeface="Arial" panose="020B0604020202020204" pitchFamily="34" charset="0"/>
                <a:ea typeface="Stone Sans II ITC Pro Lt" pitchFamily="-1" charset="0"/>
                <a:cs typeface="Arial" panose="020B0604020202020204" pitchFamily="34" charset="0"/>
              </a:rPr>
              <a:t> · © </a:t>
            </a:r>
            <a:r>
              <a:rPr lang="de-DE" sz="1000" dirty="0" err="1">
                <a:solidFill>
                  <a:srgbClr val="000000"/>
                </a:solidFill>
                <a:latin typeface="Arial" panose="020B0604020202020204" pitchFamily="34" charset="0"/>
                <a:ea typeface="Stone Sans II ITC Pro Lt" pitchFamily="-1" charset="0"/>
                <a:cs typeface="Arial" panose="020B0604020202020204" pitchFamily="34" charset="0"/>
              </a:rPr>
              <a:t>Polytec</a:t>
            </a:r>
            <a:r>
              <a:rPr lang="de-DE" sz="1000" dirty="0">
                <a:solidFill>
                  <a:srgbClr val="000000"/>
                </a:solidFill>
                <a:latin typeface="Arial" panose="020B0604020202020204" pitchFamily="34" charset="0"/>
                <a:ea typeface="Stone Sans II ITC Pro Lt" pitchFamily="-1" charset="0"/>
                <a:cs typeface="Arial" panose="020B0604020202020204" pitchFamily="34" charset="0"/>
              </a:rPr>
              <a:t> 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8" r:id="rId8"/>
    <p:sldLayoutId id="2147483759" r:id="rId9"/>
    <p:sldLayoutId id="2147483760" r:id="rId10"/>
  </p:sldLayoutIdLst>
  <p:transition spd="slow">
    <p:wipe/>
  </p:transition>
  <p:hf hdr="0"/>
  <p:txStyles>
    <p:titleStyle>
      <a:lvl1pPr algn="l" defTabSz="457200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Arial" panose="020B0604020202020204" pitchFamily="34" charset="0"/>
          <a:ea typeface="ヒラギノ角ゴ Pro W3" pitchFamily="-1" charset="-128"/>
          <a:cs typeface="Arial" panose="020B0604020202020204" pitchFamily="34" charset="0"/>
        </a:defRPr>
      </a:lvl1pPr>
      <a:lvl2pPr algn="l" defTabSz="457200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" charset="0"/>
          <a:ea typeface="ヒラギノ角ゴ Pro W3" pitchFamily="-1" charset="-128"/>
        </a:defRPr>
      </a:lvl2pPr>
      <a:lvl3pPr algn="l" defTabSz="457200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" charset="0"/>
          <a:ea typeface="ヒラギノ角ゴ Pro W3" pitchFamily="-1" charset="-128"/>
        </a:defRPr>
      </a:lvl3pPr>
      <a:lvl4pPr algn="l" defTabSz="457200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" charset="0"/>
          <a:ea typeface="ヒラギノ角ゴ Pro W3" pitchFamily="-1" charset="-128"/>
        </a:defRPr>
      </a:lvl4pPr>
      <a:lvl5pPr algn="l" defTabSz="457200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" charset="0"/>
          <a:ea typeface="ヒラギノ角ゴ Pro W3" pitchFamily="-1" charset="-128"/>
        </a:defRPr>
      </a:lvl5pPr>
      <a:lvl6pPr marL="457200" algn="l" defTabSz="457200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tone Sans II ITC Pro Lt" pitchFamily="-1" charset="0"/>
          <a:ea typeface="ヒラギノ角ゴ Pro W3" pitchFamily="-1" charset="-128"/>
        </a:defRPr>
      </a:lvl6pPr>
      <a:lvl7pPr marL="914400" algn="l" defTabSz="457200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tone Sans II ITC Pro Lt" pitchFamily="-1" charset="0"/>
          <a:ea typeface="ヒラギノ角ゴ Pro W3" pitchFamily="-1" charset="-128"/>
        </a:defRPr>
      </a:lvl7pPr>
      <a:lvl8pPr marL="1371600" algn="l" defTabSz="457200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tone Sans II ITC Pro Lt" pitchFamily="-1" charset="0"/>
          <a:ea typeface="ヒラギノ角ゴ Pro W3" pitchFamily="-1" charset="-128"/>
        </a:defRPr>
      </a:lvl8pPr>
      <a:lvl9pPr marL="1828800" algn="l" defTabSz="457200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tone Sans II ITC Pro Lt" pitchFamily="-1" charset="0"/>
          <a:ea typeface="ヒラギノ角ゴ Pro W3" pitchFamily="-1" charset="-128"/>
        </a:defRPr>
      </a:lvl9pPr>
    </p:titleStyle>
    <p:bodyStyle>
      <a:lvl1pPr marL="176213" indent="-176213" algn="l" defTabSz="457200" rtl="0" eaLnBrk="1" fontAlgn="base" hangingPunct="1">
        <a:lnSpc>
          <a:spcPts val="2000"/>
        </a:lnSpc>
        <a:spcBef>
          <a:spcPct val="0"/>
        </a:spcBef>
        <a:spcAft>
          <a:spcPts val="600"/>
        </a:spcAft>
        <a:buFont typeface="Wingdings" pitchFamily="-1" charset="2"/>
        <a:buChar char="§"/>
        <a:defRPr sz="1600" kern="1200" baseline="0">
          <a:solidFill>
            <a:schemeClr val="tx1"/>
          </a:solidFill>
          <a:latin typeface="Arial" panose="020B0604020202020204" pitchFamily="34" charset="0"/>
          <a:ea typeface="ヒラギノ角ゴ Pro W3" pitchFamily="-1" charset="-128"/>
          <a:cs typeface="Arial" panose="020B0604020202020204" pitchFamily="34" charset="0"/>
        </a:defRPr>
      </a:lvl1pPr>
      <a:lvl2pPr marL="360363" indent="-184150" algn="l" defTabSz="457200" rtl="0" eaLnBrk="1" fontAlgn="base" hangingPunct="1">
        <a:lnSpc>
          <a:spcPts val="2000"/>
        </a:lnSpc>
        <a:spcBef>
          <a:spcPct val="0"/>
        </a:spcBef>
        <a:spcAft>
          <a:spcPts val="600"/>
        </a:spcAft>
        <a:buFont typeface="Wingdings" pitchFamily="-1" charset="2"/>
        <a:buChar char="§"/>
        <a:defRPr sz="1600" kern="1200" baseline="0">
          <a:solidFill>
            <a:schemeClr val="tx1"/>
          </a:solidFill>
          <a:latin typeface="Arial" panose="020B0604020202020204" pitchFamily="34" charset="0"/>
          <a:ea typeface="ヒラギノ角ゴ Pro W3" pitchFamily="-1" charset="-128"/>
          <a:cs typeface="Arial" panose="020B0604020202020204" pitchFamily="34" charset="0"/>
        </a:defRPr>
      </a:lvl2pPr>
      <a:lvl3pPr marL="536575" indent="-176213" algn="l" defTabSz="457200" rtl="0" eaLnBrk="1" fontAlgn="base" hangingPunct="1">
        <a:lnSpc>
          <a:spcPts val="2000"/>
        </a:lnSpc>
        <a:spcBef>
          <a:spcPct val="0"/>
        </a:spcBef>
        <a:spcAft>
          <a:spcPts val="600"/>
        </a:spcAft>
        <a:buFont typeface="Wingdings" pitchFamily="-1" charset="2"/>
        <a:buChar char="§"/>
        <a:defRPr sz="1600" kern="1200" baseline="0">
          <a:solidFill>
            <a:schemeClr val="tx1"/>
          </a:solidFill>
          <a:latin typeface="Arial" panose="020B0604020202020204" pitchFamily="34" charset="0"/>
          <a:ea typeface="ヒラギノ角ゴ Pro W3" pitchFamily="-1" charset="-128"/>
          <a:cs typeface="Arial" panose="020B0604020202020204" pitchFamily="34" charset="0"/>
        </a:defRPr>
      </a:lvl3pPr>
      <a:lvl4pPr marL="719138" indent="-182563" algn="l" defTabSz="457200" rtl="0" eaLnBrk="1" fontAlgn="base" hangingPunct="1">
        <a:lnSpc>
          <a:spcPts val="2000"/>
        </a:lnSpc>
        <a:spcBef>
          <a:spcPct val="0"/>
        </a:spcBef>
        <a:spcAft>
          <a:spcPts val="600"/>
        </a:spcAft>
        <a:buFont typeface="Wingdings" pitchFamily="-1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ヒラギノ角ゴ Pro W3" pitchFamily="-1" charset="-128"/>
          <a:cs typeface="Arial" panose="020B0604020202020204" pitchFamily="34" charset="0"/>
        </a:defRPr>
      </a:lvl4pPr>
      <a:lvl5pPr marL="895350" indent="-176213" algn="l" defTabSz="457200" rtl="0" eaLnBrk="1" fontAlgn="base" hangingPunct="1">
        <a:lnSpc>
          <a:spcPts val="2000"/>
        </a:lnSpc>
        <a:spcBef>
          <a:spcPct val="0"/>
        </a:spcBef>
        <a:spcAft>
          <a:spcPts val="600"/>
        </a:spcAft>
        <a:buFont typeface="Wingdings" pitchFamily="-1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ヒラギノ角ゴ Pro W3" pitchFamily="-1" charset="-128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orient="horz" pos="1074" userDrawn="1">
          <p15:clr>
            <a:srgbClr val="F26B43"/>
          </p15:clr>
        </p15:guide>
        <p15:guide id="7" pos="5664" userDrawn="1">
          <p15:clr>
            <a:srgbClr val="F26B43"/>
          </p15:clr>
        </p15:guide>
        <p15:guide id="9" pos="98" userDrawn="1">
          <p15:clr>
            <a:srgbClr val="F26B43"/>
          </p15:clr>
        </p15:guide>
        <p15:guide id="10" pos="4594" userDrawn="1">
          <p15:clr>
            <a:srgbClr val="F26B43"/>
          </p15:clr>
        </p15:guide>
        <p15:guide id="11" orient="horz" pos="542" userDrawn="1">
          <p15:clr>
            <a:srgbClr val="F26B43"/>
          </p15:clr>
        </p15:guide>
        <p15:guide id="12" orient="horz" pos="110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Mit IRIS durch Wände messen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Echtzeitdynamik der MEMS-Mechanik in verkapselten Bauelementen optisch erfassen</a:t>
            </a:r>
          </a:p>
          <a:p>
            <a:endParaRPr lang="de-DE" dirty="0"/>
          </a:p>
          <a:p>
            <a:r>
              <a:rPr lang="de-DE" dirty="0"/>
              <a:t>Markus Heilig</a:t>
            </a:r>
          </a:p>
        </p:txBody>
      </p:sp>
    </p:spTree>
    <p:extLst>
      <p:ext uri="{BB962C8B-B14F-4D97-AF65-F5344CB8AC3E}">
        <p14:creationId xmlns:p14="http://schemas.microsoft.com/office/powerpoint/2010/main" val="196541478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575" y="862013"/>
            <a:ext cx="8381206" cy="646112"/>
          </a:xfrm>
        </p:spPr>
        <p:txBody>
          <a:bodyPr/>
          <a:lstStyle/>
          <a:p>
            <a:r>
              <a:rPr lang="de-DE" dirty="0" smtClean="0"/>
              <a:t>MEMS-</a:t>
            </a:r>
            <a:r>
              <a:rPr lang="de-DE" dirty="0" err="1"/>
              <a:t>C</a:t>
            </a:r>
            <a:r>
              <a:rPr lang="de-DE" dirty="0" err="1" smtClean="0"/>
              <a:t>antilever</a:t>
            </a:r>
            <a:r>
              <a:rPr lang="de-DE" dirty="0" smtClean="0"/>
              <a:t> </a:t>
            </a:r>
            <a:r>
              <a:rPr lang="de-DE" dirty="0"/>
              <a:t>unter Silizium-Schicht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24.03.2021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Echtzeitdynamik der MEMS-Mechanik in verkapselten Bauelementen optisch erfassen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17" name="20191015_ScanCantileverOffen_300muSi_3_102.2338906_kH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8194"/>
          <a:stretch/>
        </p:blipFill>
        <p:spPr>
          <a:xfrm>
            <a:off x="2598053" y="1421606"/>
            <a:ext cx="6184218" cy="2241331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5"/>
          <a:srcRect r="24133"/>
          <a:stretch/>
        </p:blipFill>
        <p:spPr>
          <a:xfrm>
            <a:off x="3486714" y="3664605"/>
            <a:ext cx="3998754" cy="1268551"/>
          </a:xfrm>
          <a:prstGeom prst="rect">
            <a:avLst/>
          </a:prstGeom>
        </p:spPr>
      </p:pic>
      <p:cxnSp>
        <p:nvCxnSpPr>
          <p:cNvPr id="15" name="Gerade Verbindung mit Pfeil 14"/>
          <p:cNvCxnSpPr/>
          <p:nvPr/>
        </p:nvCxnSpPr>
        <p:spPr>
          <a:xfrm>
            <a:off x="3981061" y="3460691"/>
            <a:ext cx="0" cy="4196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3605156" y="3121124"/>
            <a:ext cx="923330" cy="2564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de-DE" sz="1600" dirty="0"/>
              <a:t>102.2 kHz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6"/>
          <a:srcRect b="21979"/>
          <a:stretch/>
        </p:blipFill>
        <p:spPr>
          <a:xfrm>
            <a:off x="267384" y="2159563"/>
            <a:ext cx="2071352" cy="1288487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1380521" y="3531692"/>
            <a:ext cx="1006686" cy="1312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200" fontAlgn="base">
              <a:lnSpc>
                <a:spcPts val="1000"/>
              </a:lnSpc>
              <a:spcBef>
                <a:spcPct val="0"/>
              </a:spcBef>
            </a:pPr>
            <a:r>
              <a:rPr lang="de-DE" sz="1200" dirty="0">
                <a:latin typeface="Arial" pitchFamily="-1" charset="0"/>
                <a:ea typeface="ヒラギノ角ゴ Pro W3" pitchFamily="-1" charset="-128"/>
              </a:rPr>
              <a:t>MEMS-sample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296039" y="3526988"/>
            <a:ext cx="873637" cy="259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200" fontAlgn="base">
              <a:lnSpc>
                <a:spcPts val="1000"/>
              </a:lnSpc>
              <a:spcBef>
                <a:spcPct val="0"/>
              </a:spcBef>
            </a:pPr>
            <a:r>
              <a:rPr lang="en-US" sz="1200" dirty="0">
                <a:latin typeface="Arial" pitchFamily="-1" charset="0"/>
                <a:ea typeface="ヒラギノ角ゴ Pro W3" pitchFamily="-1" charset="-128"/>
              </a:rPr>
              <a:t>300 µm thick</a:t>
            </a:r>
          </a:p>
          <a:p>
            <a:pPr defTabSz="457200" fontAlgn="base">
              <a:lnSpc>
                <a:spcPts val="1000"/>
              </a:lnSpc>
              <a:spcBef>
                <a:spcPct val="0"/>
              </a:spcBef>
            </a:pPr>
            <a:r>
              <a:rPr lang="en-US" sz="1200" dirty="0">
                <a:latin typeface="Arial" pitchFamily="-1" charset="0"/>
                <a:ea typeface="ヒラギノ角ゴ Pro W3" pitchFamily="-1" charset="-128"/>
              </a:rPr>
              <a:t>silicon</a:t>
            </a:r>
          </a:p>
        </p:txBody>
      </p:sp>
      <p:cxnSp>
        <p:nvCxnSpPr>
          <p:cNvPr id="23" name="Gerade Verbindung mit Pfeil 22"/>
          <p:cNvCxnSpPr/>
          <p:nvPr/>
        </p:nvCxnSpPr>
        <p:spPr>
          <a:xfrm flipH="1" flipV="1">
            <a:off x="1304979" y="2777715"/>
            <a:ext cx="578886" cy="66503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V="1">
            <a:off x="587464" y="2788341"/>
            <a:ext cx="598039" cy="66503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624990" y="1915367"/>
            <a:ext cx="1356140" cy="1312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>
              <a:lnSpc>
                <a:spcPts val="1000"/>
              </a:lnSpc>
              <a:defRPr sz="1200"/>
            </a:lvl1pPr>
          </a:lstStyle>
          <a:p>
            <a:r>
              <a:rPr lang="en-US" dirty="0"/>
              <a:t>Measurement setup</a:t>
            </a:r>
          </a:p>
        </p:txBody>
      </p:sp>
    </p:spTree>
    <p:extLst>
      <p:ext uri="{BB962C8B-B14F-4D97-AF65-F5344CB8AC3E}">
        <p14:creationId xmlns:p14="http://schemas.microsoft.com/office/powerpoint/2010/main" val="311828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4"/>
          <a:srcRect r="24133"/>
          <a:stretch/>
        </p:blipFill>
        <p:spPr>
          <a:xfrm>
            <a:off x="3486714" y="3664605"/>
            <a:ext cx="3998754" cy="126855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575" y="862013"/>
            <a:ext cx="8455025" cy="646112"/>
          </a:xfrm>
        </p:spPr>
        <p:txBody>
          <a:bodyPr/>
          <a:lstStyle/>
          <a:p>
            <a:r>
              <a:rPr lang="de-DE" dirty="0" smtClean="0"/>
              <a:t>MEMS-</a:t>
            </a:r>
            <a:r>
              <a:rPr lang="de-DE" dirty="0" err="1"/>
              <a:t>C</a:t>
            </a:r>
            <a:r>
              <a:rPr lang="de-DE" dirty="0" err="1" smtClean="0"/>
              <a:t>antilever</a:t>
            </a:r>
            <a:r>
              <a:rPr lang="de-DE" dirty="0" smtClean="0"/>
              <a:t> </a:t>
            </a:r>
            <a:r>
              <a:rPr lang="de-DE" dirty="0"/>
              <a:t>unter Silizium-Schicht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24.03.2021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Echtzeitdynamik der MEMS-Mechanik in verkapselten Bauelementen optisch erfassen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/>
          <a:srcRect b="21979"/>
          <a:stretch/>
        </p:blipFill>
        <p:spPr>
          <a:xfrm>
            <a:off x="267384" y="2159563"/>
            <a:ext cx="2071352" cy="128848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380521" y="3531692"/>
            <a:ext cx="1006686" cy="1312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200" fontAlgn="base">
              <a:lnSpc>
                <a:spcPts val="1000"/>
              </a:lnSpc>
              <a:spcBef>
                <a:spcPct val="0"/>
              </a:spcBef>
            </a:pPr>
            <a:r>
              <a:rPr lang="de-DE" sz="1200" dirty="0">
                <a:latin typeface="Arial" pitchFamily="-1" charset="0"/>
                <a:ea typeface="ヒラギノ角ゴ Pro W3" pitchFamily="-1" charset="-128"/>
              </a:rPr>
              <a:t>MEMS-sample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96039" y="3526988"/>
            <a:ext cx="873637" cy="259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200" fontAlgn="base">
              <a:lnSpc>
                <a:spcPts val="1000"/>
              </a:lnSpc>
              <a:spcBef>
                <a:spcPct val="0"/>
              </a:spcBef>
            </a:pPr>
            <a:r>
              <a:rPr lang="en-US" sz="1200" dirty="0">
                <a:latin typeface="Arial" pitchFamily="-1" charset="0"/>
                <a:ea typeface="ヒラギノ角ゴ Pro W3" pitchFamily="-1" charset="-128"/>
              </a:rPr>
              <a:t>300 µm thick</a:t>
            </a:r>
          </a:p>
          <a:p>
            <a:pPr defTabSz="457200" fontAlgn="base">
              <a:lnSpc>
                <a:spcPts val="1000"/>
              </a:lnSpc>
              <a:spcBef>
                <a:spcPct val="0"/>
              </a:spcBef>
            </a:pPr>
            <a:r>
              <a:rPr lang="en-US" sz="1200" dirty="0">
                <a:latin typeface="Arial" pitchFamily="-1" charset="0"/>
                <a:ea typeface="ヒラギノ角ゴ Pro W3" pitchFamily="-1" charset="-128"/>
              </a:rPr>
              <a:t>silicon</a:t>
            </a:r>
          </a:p>
        </p:txBody>
      </p:sp>
      <p:cxnSp>
        <p:nvCxnSpPr>
          <p:cNvPr id="12" name="Gerade Verbindung mit Pfeil 11"/>
          <p:cNvCxnSpPr/>
          <p:nvPr/>
        </p:nvCxnSpPr>
        <p:spPr>
          <a:xfrm flipH="1" flipV="1">
            <a:off x="1304979" y="2777715"/>
            <a:ext cx="578886" cy="66503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V="1">
            <a:off x="587464" y="2788341"/>
            <a:ext cx="598039" cy="66503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20191015_ScanCantileverOffen_300muSi_3_669.1284375_kH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28125"/>
          <a:stretch/>
        </p:blipFill>
        <p:spPr>
          <a:xfrm>
            <a:off x="2598053" y="1422619"/>
            <a:ext cx="6190199" cy="2241331"/>
          </a:xfrm>
          <a:prstGeom prst="rect">
            <a:avLst/>
          </a:prstGeom>
        </p:spPr>
      </p:pic>
      <p:cxnSp>
        <p:nvCxnSpPr>
          <p:cNvPr id="23" name="Gerade Verbindung mit Pfeil 22"/>
          <p:cNvCxnSpPr/>
          <p:nvPr/>
        </p:nvCxnSpPr>
        <p:spPr>
          <a:xfrm>
            <a:off x="6228616" y="4236422"/>
            <a:ext cx="0" cy="4196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5852711" y="3896855"/>
            <a:ext cx="923330" cy="2564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de-DE" sz="1600" dirty="0"/>
              <a:t>669.1 kHz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24990" y="1915367"/>
            <a:ext cx="1356140" cy="1312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>
              <a:lnSpc>
                <a:spcPts val="1000"/>
              </a:lnSpc>
              <a:defRPr sz="1200"/>
            </a:lvl1pPr>
          </a:lstStyle>
          <a:p>
            <a:r>
              <a:rPr lang="en-US" dirty="0"/>
              <a:t>Measurement setup</a:t>
            </a:r>
          </a:p>
        </p:txBody>
      </p:sp>
    </p:spTree>
    <p:extLst>
      <p:ext uri="{BB962C8B-B14F-4D97-AF65-F5344CB8AC3E}">
        <p14:creationId xmlns:p14="http://schemas.microsoft.com/office/powerpoint/2010/main" val="13018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Weitere</a:t>
            </a:r>
            <a:r>
              <a:rPr lang="en-US" dirty="0"/>
              <a:t> </a:t>
            </a:r>
            <a:r>
              <a:rPr lang="en-US" dirty="0" err="1"/>
              <a:t>Vorteile</a:t>
            </a:r>
            <a:r>
              <a:rPr lang="en-US" dirty="0"/>
              <a:t> des MSA-650 IRIS Systems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96193" y="1692605"/>
            <a:ext cx="3735573" cy="2927350"/>
          </a:xfrm>
        </p:spPr>
        <p:txBody>
          <a:bodyPr/>
          <a:lstStyle/>
          <a:p>
            <a:r>
              <a:rPr lang="de-DE" dirty="0"/>
              <a:t>Micro System Analyzer mit integriertem Hochleistungs-IR-Mikroskop</a:t>
            </a:r>
          </a:p>
          <a:p>
            <a:pPr lvl="1"/>
            <a:r>
              <a:rPr lang="de-DE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Vollfeld-IR-Bild erleichtert die Orientierung in der Probe</a:t>
            </a:r>
          </a:p>
          <a:p>
            <a:pPr lvl="1"/>
            <a:r>
              <a:rPr lang="de-DE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Ermöglicht Messungen in der Ebene, z. B. die </a:t>
            </a:r>
            <a:r>
              <a:rPr lang="de-DE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planare</a:t>
            </a:r>
            <a:r>
              <a:rPr lang="de-DE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Bewegungsanalyse (PMA)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24.03.2021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Echtzeitdynamik der MEMS-Mechanik in verkapselten Bauelementen optisch erfassen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b="1049"/>
          <a:stretch/>
        </p:blipFill>
        <p:spPr>
          <a:xfrm>
            <a:off x="155575" y="1623476"/>
            <a:ext cx="4438878" cy="265801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334393" y="4268598"/>
            <a:ext cx="3260060" cy="2564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en-US" sz="1200" dirty="0" err="1"/>
              <a:t>Polytec</a:t>
            </a:r>
            <a:r>
              <a:rPr lang="en-US" sz="1200" dirty="0"/>
              <a:t> PMA software measuring on comb drive</a:t>
            </a:r>
          </a:p>
        </p:txBody>
      </p:sp>
    </p:spTree>
    <p:extLst>
      <p:ext uri="{BB962C8B-B14F-4D97-AF65-F5344CB8AC3E}">
        <p14:creationId xmlns:p14="http://schemas.microsoft.com/office/powerpoint/2010/main" val="133276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575" y="862013"/>
            <a:ext cx="8988425" cy="646112"/>
          </a:xfrm>
        </p:spPr>
        <p:txBody>
          <a:bodyPr/>
          <a:lstStyle/>
          <a:p>
            <a:r>
              <a:rPr lang="de-DE" dirty="0"/>
              <a:t>Messung von In-Plane-Schwingungen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24.03.2021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Echtzeitdynamik der MEMS-Mechanik in verkapselten Bauelementen optisch erfassen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7" name="20190121_PolytecSampleWith250muSilicon_3_8kH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contrast="20000"/>
          </a:blip>
          <a:srcRect r="6669" b="29916"/>
          <a:stretch/>
        </p:blipFill>
        <p:spPr>
          <a:xfrm>
            <a:off x="4028996" y="1596166"/>
            <a:ext cx="4774483" cy="286819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945" y="1989425"/>
            <a:ext cx="2441294" cy="177107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44805" y="4090589"/>
            <a:ext cx="1344920" cy="23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de-DE" sz="1600" dirty="0"/>
              <a:t>MEMS-sample</a:t>
            </a:r>
          </a:p>
        </p:txBody>
      </p:sp>
      <p:cxnSp>
        <p:nvCxnSpPr>
          <p:cNvPr id="10" name="Gerade Verbindung mit Pfeil 9"/>
          <p:cNvCxnSpPr/>
          <p:nvPr/>
        </p:nvCxnSpPr>
        <p:spPr>
          <a:xfrm flipV="1">
            <a:off x="1465229" y="2505718"/>
            <a:ext cx="820731" cy="15787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1875594" y="1681138"/>
            <a:ext cx="567463" cy="23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de-DE" sz="1600" dirty="0" err="1"/>
              <a:t>silicon</a:t>
            </a:r>
            <a:endParaRPr lang="de-DE" sz="1600" dirty="0"/>
          </a:p>
        </p:txBody>
      </p:sp>
      <p:cxnSp>
        <p:nvCxnSpPr>
          <p:cNvPr id="12" name="Gerade Verbindung mit Pfeil 11"/>
          <p:cNvCxnSpPr>
            <a:stCxn id="11" idx="2"/>
          </p:cNvCxnSpPr>
          <p:nvPr/>
        </p:nvCxnSpPr>
        <p:spPr>
          <a:xfrm>
            <a:off x="2159326" y="1920178"/>
            <a:ext cx="737990" cy="3940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4028996" y="4551649"/>
            <a:ext cx="2951129" cy="2274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de-DE" sz="1200" dirty="0"/>
              <a:t>In-plane </a:t>
            </a:r>
            <a:r>
              <a:rPr lang="de-DE" sz="1200" dirty="0" err="1"/>
              <a:t>motion</a:t>
            </a:r>
            <a:r>
              <a:rPr lang="de-DE" sz="1200" dirty="0"/>
              <a:t> </a:t>
            </a:r>
            <a:r>
              <a:rPr lang="de-DE" sz="1200" dirty="0" err="1"/>
              <a:t>measured</a:t>
            </a:r>
            <a:r>
              <a:rPr lang="de-DE" sz="1200" dirty="0"/>
              <a:t> </a:t>
            </a:r>
            <a:r>
              <a:rPr lang="de-DE" sz="1200" dirty="0" err="1"/>
              <a:t>through</a:t>
            </a:r>
            <a:r>
              <a:rPr lang="de-DE" sz="1200" dirty="0"/>
              <a:t> SI </a:t>
            </a:r>
            <a:r>
              <a:rPr lang="de-DE" sz="1200" dirty="0" err="1"/>
              <a:t>cover</a:t>
            </a:r>
            <a:endParaRPr lang="de-DE" sz="12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B078F17-E0F0-44DD-90B9-EB6750CECDC2}"/>
              </a:ext>
            </a:extLst>
          </p:cNvPr>
          <p:cNvSpPr txBox="1"/>
          <p:nvPr/>
        </p:nvSpPr>
        <p:spPr>
          <a:xfrm>
            <a:off x="4198596" y="1623744"/>
            <a:ext cx="3489738" cy="23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de-DE" sz="1600" dirty="0">
                <a:solidFill>
                  <a:srgbClr val="FFC000"/>
                </a:solidFill>
              </a:rPr>
              <a:t>Measurement </a:t>
            </a:r>
            <a:r>
              <a:rPr lang="de-DE" sz="1600" dirty="0" err="1">
                <a:solidFill>
                  <a:srgbClr val="FFC000"/>
                </a:solidFill>
              </a:rPr>
              <a:t>using</a:t>
            </a:r>
            <a:r>
              <a:rPr lang="de-DE" sz="1600" dirty="0">
                <a:solidFill>
                  <a:srgbClr val="FFC000"/>
                </a:solidFill>
              </a:rPr>
              <a:t> Image </a:t>
            </a:r>
            <a:r>
              <a:rPr lang="de-DE" sz="1600" dirty="0" err="1">
                <a:solidFill>
                  <a:srgbClr val="FFC000"/>
                </a:solidFill>
              </a:rPr>
              <a:t>Correlation</a:t>
            </a:r>
            <a:endParaRPr lang="de-DE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6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24.03.2021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Echtzeitdynamik der MEMS-Mechanik in verkapselten Bauelementen optisch erfassen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6007631" y="4650637"/>
            <a:ext cx="1364156" cy="2215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de-DE" sz="1000" dirty="0">
                <a:solidFill>
                  <a:schemeClr val="bg1"/>
                </a:solidFill>
                <a:latin typeface="Arial" panose="020B0604020202020204" pitchFamily="34" charset="0"/>
              </a:rPr>
              <a:t>IRIS-Funktionsmuster-A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/>
          <a:srcRect b="21979"/>
          <a:stretch/>
        </p:blipFill>
        <p:spPr>
          <a:xfrm>
            <a:off x="6315834" y="779573"/>
            <a:ext cx="2828166" cy="1759264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6389674" y="2272632"/>
            <a:ext cx="2657448" cy="2493664"/>
            <a:chOff x="3636210" y="1094038"/>
            <a:chExt cx="4723414" cy="4432300"/>
          </a:xfrm>
        </p:grpSpPr>
        <p:pic>
          <p:nvPicPr>
            <p:cNvPr id="15" name="20191015_ScanCantileverOffen_300muSi_3_669.1284375_kHz">
              <a:hlinkClick r:id="" action="ppaction://media"/>
            </p:cNvPr>
            <p:cNvPicPr/>
            <p:nvPr/>
          </p:nvPicPr>
          <p:blipFill rotWithShape="1">
            <a:blip r:embed="rId4"/>
            <a:srcRect l="16409" r="28125"/>
            <a:stretch/>
          </p:blipFill>
          <p:spPr>
            <a:xfrm>
              <a:off x="3636210" y="3310188"/>
              <a:ext cx="4723414" cy="2216150"/>
            </a:xfrm>
            <a:prstGeom prst="rect">
              <a:avLst/>
            </a:prstGeom>
          </p:spPr>
        </p:pic>
        <p:sp>
          <p:nvSpPr>
            <p:cNvPr id="18" name="Rechteck 17"/>
            <p:cNvSpPr/>
            <p:nvPr/>
          </p:nvSpPr>
          <p:spPr>
            <a:xfrm>
              <a:off x="3636210" y="1094038"/>
              <a:ext cx="4723414" cy="2216150"/>
            </a:xfrm>
            <a:prstGeom prst="rect">
              <a:avLst/>
            </a:prstGeom>
            <a:solidFill>
              <a:schemeClr val="bg1">
                <a:lumMod val="7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8"/>
            <p:cNvSpPr/>
            <p:nvPr/>
          </p:nvSpPr>
          <p:spPr>
            <a:xfrm>
              <a:off x="3636210" y="2417011"/>
              <a:ext cx="4475747" cy="2160337"/>
            </a:xfrm>
            <a:custGeom>
              <a:avLst/>
              <a:gdLst>
                <a:gd name="connsiteX0" fmla="*/ 0 w 4470400"/>
                <a:gd name="connsiteY0" fmla="*/ 0 h 1406358"/>
                <a:gd name="connsiteX1" fmla="*/ 4470400 w 4470400"/>
                <a:gd name="connsiteY1" fmla="*/ 0 h 1406358"/>
                <a:gd name="connsiteX2" fmla="*/ 4470400 w 4470400"/>
                <a:gd name="connsiteY2" fmla="*/ 1406358 h 1406358"/>
                <a:gd name="connsiteX3" fmla="*/ 0 w 4470400"/>
                <a:gd name="connsiteY3" fmla="*/ 1406358 h 1406358"/>
                <a:gd name="connsiteX4" fmla="*/ 0 w 4470400"/>
                <a:gd name="connsiteY4" fmla="*/ 0 h 1406358"/>
                <a:gd name="connsiteX0" fmla="*/ 0 w 4470400"/>
                <a:gd name="connsiteY0" fmla="*/ 727242 h 2133600"/>
                <a:gd name="connsiteX1" fmla="*/ 3903579 w 4470400"/>
                <a:gd name="connsiteY1" fmla="*/ 0 h 2133600"/>
                <a:gd name="connsiteX2" fmla="*/ 4470400 w 4470400"/>
                <a:gd name="connsiteY2" fmla="*/ 2133600 h 2133600"/>
                <a:gd name="connsiteX3" fmla="*/ 0 w 4470400"/>
                <a:gd name="connsiteY3" fmla="*/ 2133600 h 2133600"/>
                <a:gd name="connsiteX4" fmla="*/ 0 w 4470400"/>
                <a:gd name="connsiteY4" fmla="*/ 727242 h 2133600"/>
                <a:gd name="connsiteX0" fmla="*/ 0 w 4475747"/>
                <a:gd name="connsiteY0" fmla="*/ 727242 h 2133600"/>
                <a:gd name="connsiteX1" fmla="*/ 3903579 w 4475747"/>
                <a:gd name="connsiteY1" fmla="*/ 0 h 2133600"/>
                <a:gd name="connsiteX2" fmla="*/ 4475747 w 4475747"/>
                <a:gd name="connsiteY2" fmla="*/ 1417053 h 2133600"/>
                <a:gd name="connsiteX3" fmla="*/ 0 w 4475747"/>
                <a:gd name="connsiteY3" fmla="*/ 2133600 h 2133600"/>
                <a:gd name="connsiteX4" fmla="*/ 0 w 4475747"/>
                <a:gd name="connsiteY4" fmla="*/ 727242 h 2133600"/>
                <a:gd name="connsiteX0" fmla="*/ 0 w 4475747"/>
                <a:gd name="connsiteY0" fmla="*/ 727242 h 2160337"/>
                <a:gd name="connsiteX1" fmla="*/ 3903579 w 4475747"/>
                <a:gd name="connsiteY1" fmla="*/ 0 h 2160337"/>
                <a:gd name="connsiteX2" fmla="*/ 4475747 w 4475747"/>
                <a:gd name="connsiteY2" fmla="*/ 1417053 h 2160337"/>
                <a:gd name="connsiteX3" fmla="*/ 556127 w 4475747"/>
                <a:gd name="connsiteY3" fmla="*/ 2160337 h 2160337"/>
                <a:gd name="connsiteX4" fmla="*/ 0 w 4475747"/>
                <a:gd name="connsiteY4" fmla="*/ 727242 h 216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5747" h="2160337">
                  <a:moveTo>
                    <a:pt x="0" y="727242"/>
                  </a:moveTo>
                  <a:lnTo>
                    <a:pt x="3903579" y="0"/>
                  </a:lnTo>
                  <a:lnTo>
                    <a:pt x="4475747" y="1417053"/>
                  </a:lnTo>
                  <a:lnTo>
                    <a:pt x="556127" y="2160337"/>
                  </a:lnTo>
                  <a:lnTo>
                    <a:pt x="0" y="727242"/>
                  </a:lnTo>
                  <a:close/>
                </a:path>
              </a:pathLst>
            </a:custGeom>
            <a:solidFill>
              <a:srgbClr val="5B9BD5">
                <a:alpha val="50196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Gleichschenkliges Dreieck 2"/>
          <p:cNvSpPr/>
          <p:nvPr/>
        </p:nvSpPr>
        <p:spPr>
          <a:xfrm flipV="1">
            <a:off x="7978274" y="2839452"/>
            <a:ext cx="229937" cy="1375749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" name="Gerader Verbinder 8"/>
          <p:cNvCxnSpPr>
            <a:stCxn id="19" idx="3"/>
            <a:endCxn id="19" idx="2"/>
          </p:cNvCxnSpPr>
          <p:nvPr/>
        </p:nvCxnSpPr>
        <p:spPr>
          <a:xfrm flipV="1">
            <a:off x="6702558" y="3814203"/>
            <a:ext cx="2205224" cy="41818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rapezoid 21"/>
          <p:cNvSpPr/>
          <p:nvPr/>
        </p:nvSpPr>
        <p:spPr>
          <a:xfrm flipH="1" flipV="1">
            <a:off x="8057130" y="3784660"/>
            <a:ext cx="75766" cy="181695"/>
          </a:xfrm>
          <a:prstGeom prst="trapezoid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7" name="Inhaltsplatzhalter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5323676"/>
              </p:ext>
            </p:extLst>
          </p:nvPr>
        </p:nvGraphicFramePr>
        <p:xfrm>
          <a:off x="514875" y="768388"/>
          <a:ext cx="5683777" cy="3960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1497">
                  <a:extLst>
                    <a:ext uri="{9D8B030D-6E8A-4147-A177-3AD203B41FA5}">
                      <a16:colId xmlns:a16="http://schemas.microsoft.com/office/drawing/2014/main" val="3448909451"/>
                    </a:ext>
                  </a:extLst>
                </a:gridCol>
                <a:gridCol w="2962280">
                  <a:extLst>
                    <a:ext uri="{9D8B030D-6E8A-4147-A177-3AD203B41FA5}">
                      <a16:colId xmlns:a16="http://schemas.microsoft.com/office/drawing/2014/main" val="3619396678"/>
                    </a:ext>
                  </a:extLst>
                </a:gridCol>
              </a:tblGrid>
              <a:tr h="32182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Out-of-plane </a:t>
                      </a:r>
                      <a:r>
                        <a:rPr lang="en-US" sz="1200" dirty="0">
                          <a:effectLst/>
                        </a:rPr>
                        <a:t>Vibration </a:t>
                      </a:r>
                      <a:r>
                        <a:rPr lang="en-US" sz="1200" dirty="0" smtClean="0">
                          <a:effectLst/>
                        </a:rPr>
                        <a:t>Measurement                         </a:t>
                      </a:r>
                      <a:r>
                        <a:rPr lang="en-US" sz="1200" baseline="0" dirty="0" smtClean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effectLst/>
                        </a:rPr>
                        <a:t>Laser </a:t>
                      </a:r>
                      <a:r>
                        <a:rPr lang="en-US" sz="1200" dirty="0">
                          <a:effectLst/>
                        </a:rPr>
                        <a:t>Doppler </a:t>
                      </a:r>
                      <a:r>
                        <a:rPr lang="en-US" sz="1200" dirty="0" err="1">
                          <a:effectLst/>
                        </a:rPr>
                        <a:t>vibrometry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1" marR="40811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527776"/>
                  </a:ext>
                </a:extLst>
              </a:tr>
              <a:tr h="29325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Acquisition of out-of-plane vibration frequencies up to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1" marR="40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25 MHz 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1" marR="40811" marT="0" marB="0" anchor="ctr"/>
                </a:tc>
                <a:extLst>
                  <a:ext uri="{0D108BD9-81ED-4DB2-BD59-A6C34878D82A}">
                    <a16:rowId xmlns:a16="http://schemas.microsoft.com/office/drawing/2014/main" val="2054680527"/>
                  </a:ext>
                </a:extLst>
              </a:tr>
              <a:tr h="2932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Frequency resolution out-of-plane down to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1" marR="40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2 Hz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1" marR="40811" marT="0" marB="0" anchor="ctr"/>
                </a:tc>
                <a:extLst>
                  <a:ext uri="{0D108BD9-81ED-4DB2-BD59-A6C34878D82A}">
                    <a16:rowId xmlns:a16="http://schemas.microsoft.com/office/drawing/2014/main" val="1283550149"/>
                  </a:ext>
                </a:extLst>
              </a:tr>
              <a:tr h="2932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Amplitude resolution out-of-plane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1" marR="40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&lt;1 </a:t>
                      </a:r>
                      <a:r>
                        <a:rPr lang="de-DE" sz="1200" dirty="0" err="1">
                          <a:effectLst/>
                        </a:rPr>
                        <a:t>pm</a:t>
                      </a:r>
                      <a:r>
                        <a:rPr lang="de-DE" sz="1200" dirty="0">
                          <a:effectLst/>
                        </a:rPr>
                        <a:t>  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1" marR="40811" marT="0" marB="0" anchor="ctr"/>
                </a:tc>
                <a:extLst>
                  <a:ext uri="{0D108BD9-81ED-4DB2-BD59-A6C34878D82A}">
                    <a16:rowId xmlns:a16="http://schemas.microsoft.com/office/drawing/2014/main" val="131055712"/>
                  </a:ext>
                </a:extLst>
              </a:tr>
              <a:tr h="2932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spot diameter of the IR-LDV</a:t>
                      </a:r>
                      <a:endParaRPr lang="de-DE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1" marR="40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&lt;4 µm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1" marR="40811" marT="0" marB="0" anchor="ctr"/>
                </a:tc>
                <a:extLst>
                  <a:ext uri="{0D108BD9-81ED-4DB2-BD59-A6C34878D82A}">
                    <a16:rowId xmlns:a16="http://schemas.microsoft.com/office/drawing/2014/main" val="2416303374"/>
                  </a:ext>
                </a:extLst>
              </a:tr>
              <a:tr h="2932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OOP full field capability</a:t>
                      </a:r>
                      <a:endParaRPr lang="de-DE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1" marR="40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Laser scanning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1" marR="40811" marT="0" marB="0" anchor="ctr"/>
                </a:tc>
                <a:extLst>
                  <a:ext uri="{0D108BD9-81ED-4DB2-BD59-A6C34878D82A}">
                    <a16:rowId xmlns:a16="http://schemas.microsoft.com/office/drawing/2014/main" val="3296866765"/>
                  </a:ext>
                </a:extLst>
              </a:tr>
              <a:tr h="27984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In-plane Vibration Measurement                     </a:t>
                      </a:r>
                      <a:r>
                        <a:rPr lang="en-US" sz="1200" baseline="0" dirty="0" smtClean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effectLst/>
                        </a:rPr>
                        <a:t>Stroboscopic </a:t>
                      </a:r>
                      <a:r>
                        <a:rPr lang="en-US" sz="1200" dirty="0">
                          <a:effectLst/>
                        </a:rPr>
                        <a:t>video microscopy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1" marR="40811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8361163"/>
                  </a:ext>
                </a:extLst>
              </a:tr>
              <a:tr h="2932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Acquisition of in-plane vibration frequencies up to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1" marR="40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2.5 MHz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1" marR="40811" marT="0" marB="0" anchor="ctr"/>
                </a:tc>
                <a:extLst>
                  <a:ext uri="{0D108BD9-81ED-4DB2-BD59-A6C34878D82A}">
                    <a16:rowId xmlns:a16="http://schemas.microsoft.com/office/drawing/2014/main" val="817558076"/>
                  </a:ext>
                </a:extLst>
              </a:tr>
              <a:tr h="2932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Frequency resolution in-plane</a:t>
                      </a:r>
                      <a:endParaRPr lang="de-DE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1" marR="40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&lt;1 Hz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1" marR="40811" marT="0" marB="0" anchor="ctr"/>
                </a:tc>
                <a:extLst>
                  <a:ext uri="{0D108BD9-81ED-4DB2-BD59-A6C34878D82A}">
                    <a16:rowId xmlns:a16="http://schemas.microsoft.com/office/drawing/2014/main" val="3422794361"/>
                  </a:ext>
                </a:extLst>
              </a:tr>
              <a:tr h="2932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Displacement amplitude </a:t>
                      </a:r>
                      <a:r>
                        <a:rPr lang="en-US" sz="1200" dirty="0" smtClean="0">
                          <a:effectLst/>
                        </a:rPr>
                        <a:t>resolution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1" marR="40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de-DE" sz="1200" dirty="0">
                          <a:effectLst/>
                        </a:rPr>
                        <a:t>30 </a:t>
                      </a:r>
                      <a:r>
                        <a:rPr lang="de-DE" sz="1200" dirty="0" err="1">
                          <a:effectLst/>
                        </a:rPr>
                        <a:t>nm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1" marR="40811" marT="0" marB="0" anchor="ctr"/>
                </a:tc>
                <a:extLst>
                  <a:ext uri="{0D108BD9-81ED-4DB2-BD59-A6C34878D82A}">
                    <a16:rowId xmlns:a16="http://schemas.microsoft.com/office/drawing/2014/main" val="620855882"/>
                  </a:ext>
                </a:extLst>
              </a:tr>
              <a:tr h="3218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System output</a:t>
                      </a:r>
                      <a:endParaRPr lang="de-DE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1" marR="40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Displacement data, Bode diagram, step-response plots, decay plots, trajectory plots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1" marR="40811" marT="0" marB="0" anchor="ctr"/>
                </a:tc>
                <a:extLst>
                  <a:ext uri="{0D108BD9-81ED-4DB2-BD59-A6C34878D82A}">
                    <a16:rowId xmlns:a16="http://schemas.microsoft.com/office/drawing/2014/main" val="2792016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009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b="11939"/>
          <a:stretch/>
        </p:blipFill>
        <p:spPr>
          <a:xfrm>
            <a:off x="155575" y="1728280"/>
            <a:ext cx="3825876" cy="236040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/>
          <a:srcRect b="21979"/>
          <a:stretch/>
        </p:blipFill>
        <p:spPr>
          <a:xfrm>
            <a:off x="155575" y="1718537"/>
            <a:ext cx="3825875" cy="2379890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24.03.2021</a:t>
            </a:r>
            <a:endParaRPr lang="de-DE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Echtzeitdynamik der MEMS-Mechanik in verkapselten Bauelementen optisch erfassen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/>
              <a:t>15</a:t>
            </a:fld>
            <a:endParaRPr lang="de-DE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01353" y="1708150"/>
            <a:ext cx="4877642" cy="2927350"/>
          </a:xfrm>
        </p:spPr>
        <p:txBody>
          <a:bodyPr/>
          <a:lstStyle/>
          <a:p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Messung der Dynamik von gekapselten Silizium-MEMS-Bauteilen mit </a:t>
            </a:r>
            <a:r>
              <a:rPr lang="de-DE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Pikometer</a:t>
            </a:r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-Auflösung und MHz-Bandbreiten mittels </a:t>
            </a:r>
            <a:r>
              <a:rPr lang="de-D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Laser-Doppler-</a:t>
            </a:r>
            <a:r>
              <a:rPr lang="de-D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Vibrometrie</a:t>
            </a:r>
            <a:endParaRPr lang="de-DE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Silizium ist bei der Messwellenlänge transparent.</a:t>
            </a:r>
          </a:p>
          <a:p>
            <a:pPr lvl="1"/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Trennung mehrerer Schichten durch den Einsatz der patentierten kurzkohärenten Technologie.</a:t>
            </a:r>
          </a:p>
          <a:p>
            <a:pPr lvl="1"/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Vollfeld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-IR-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Bild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zur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Orientierung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 der Probe, Definition der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Messpunkte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und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Messungen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 der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Ebene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lvl="1"/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576" y="862013"/>
            <a:ext cx="7127874" cy="646112"/>
          </a:xfrm>
        </p:spPr>
        <p:txBody>
          <a:bodyPr/>
          <a:lstStyle/>
          <a:p>
            <a:r>
              <a:rPr lang="en-US" b="1" dirty="0"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MSA-650 IRIS - </a:t>
            </a:r>
            <a:r>
              <a:rPr lang="en-US" b="1" dirty="0" err="1"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Zusammenfassung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55577" y="3496948"/>
            <a:ext cx="3825874" cy="12440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lIns="108000" tIns="108000" rIns="0" bIns="108000" rtlCol="0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de-DE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Ein unverzichtbares Instrument für jeden Hersteller von verkappten Bauteilen zur Kontrolle des Einflusses der </a:t>
            </a:r>
            <a:r>
              <a:rPr lang="de-DE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Verkappung</a:t>
            </a:r>
            <a:r>
              <a:rPr lang="de-DE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und Qualitätskontrolle.</a:t>
            </a:r>
            <a:endParaRPr lang="en-US" sz="1600" dirty="0">
              <a:latin typeface="Arial" panose="020B0604020202020204" pitchFamily="34" charset="0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155574" y="1692857"/>
            <a:ext cx="1387476" cy="611821"/>
            <a:chOff x="155574" y="1692857"/>
            <a:chExt cx="1387476" cy="611821"/>
          </a:xfrm>
        </p:grpSpPr>
        <p:sp>
          <p:nvSpPr>
            <p:cNvPr id="9" name="Rechteck 8"/>
            <p:cNvSpPr/>
            <p:nvPr/>
          </p:nvSpPr>
          <p:spPr>
            <a:xfrm>
              <a:off x="155574" y="1692857"/>
              <a:ext cx="594360" cy="400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0" name="Diagonal liegende Ecken des Rechtecks abrunden 9"/>
            <p:cNvSpPr/>
            <p:nvPr/>
          </p:nvSpPr>
          <p:spPr>
            <a:xfrm>
              <a:off x="155575" y="1708150"/>
              <a:ext cx="1387475" cy="596528"/>
            </a:xfrm>
            <a:prstGeom prst="round2DiagRect">
              <a:avLst/>
            </a:prstGeom>
            <a:ln w="19050">
              <a:noFill/>
              <a:prstDash val="dash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Durch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Wände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messen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15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6AF2CF-57CC-465E-BB47-82F4A21E0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Mit IRIS durch </a:t>
            </a:r>
            <a:r>
              <a:rPr lang="de-DE" dirty="0">
                <a:solidFill>
                  <a:srgbClr val="0070C0"/>
                </a:solidFill>
              </a:rPr>
              <a:t>Silizium-</a:t>
            </a:r>
            <a:r>
              <a:rPr lang="de-DE" dirty="0"/>
              <a:t>Wände messen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8C2353-7ED2-470C-9BE0-D0E127540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Wäre es nicht großartig, gekapselte MEMS </a:t>
            </a:r>
            <a:r>
              <a:rPr lang="de-DE" b="1" dirty="0" smtClean="0"/>
              <a:t>in </a:t>
            </a:r>
            <a:r>
              <a:rPr lang="de-DE" b="1" dirty="0"/>
              <a:t>Betrieb zu analysieren?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E8206-B9AA-43FE-8E74-E85150761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24.03.2021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90CBD8-674E-421E-A5A5-9E4C73C26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Echtzeitdynamik der MEMS-Mechanik in verkapselten Bauelementen optisch erfassen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3A97C2-B32B-422C-823B-591E8EF74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4EDA5786-FC55-4DB0-8280-FF05B8737EE4}"/>
              </a:ext>
            </a:extLst>
          </p:cNvPr>
          <p:cNvSpPr txBox="1">
            <a:spLocks/>
          </p:cNvSpPr>
          <p:nvPr/>
        </p:nvSpPr>
        <p:spPr>
          <a:xfrm>
            <a:off x="3621097" y="2078482"/>
            <a:ext cx="5449081" cy="2493664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defPPr>
              <a:defRPr lang="de-DE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+mn-lt"/>
                <a:ea typeface="ヒラギノ角ゴ Pro W3" pitchFamily="-1" charset="-128"/>
                <a:cs typeface="ヒラギノ角ゴ Pro W3" pitchFamily="-1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" charset="0"/>
                <a:ea typeface="ヒラギノ角ゴ Pro W3" pitchFamily="-1" charset="-128"/>
                <a:cs typeface="ヒラギノ角ゴ Pro W3" pitchFamily="-1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" charset="0"/>
                <a:ea typeface="ヒラギノ角ゴ Pro W3" pitchFamily="-1" charset="-128"/>
                <a:cs typeface="ヒラギノ角ゴ Pro W3" pitchFamily="-1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" charset="0"/>
                <a:ea typeface="ヒラギノ角ゴ Pro W3" pitchFamily="-1" charset="-128"/>
                <a:cs typeface="ヒラギノ角ゴ Pro W3" pitchFamily="-1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" charset="0"/>
                <a:ea typeface="ヒラギノ角ゴ Pro W3" pitchFamily="-1" charset="-128"/>
                <a:cs typeface="ヒラギノ角ゴ Pro W3" pitchFamily="-1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" charset="0"/>
                <a:ea typeface="ヒラギノ角ゴ Pro W3" pitchFamily="-1" charset="-128"/>
                <a:cs typeface="ヒラギノ角ゴ Pro W3" pitchFamily="-1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" charset="0"/>
                <a:ea typeface="ヒラギノ角ゴ Pro W3" pitchFamily="-1" charset="-128"/>
                <a:cs typeface="ヒラギノ角ゴ Pro W3" pitchFamily="-1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" charset="0"/>
                <a:ea typeface="ヒラギノ角ゴ Pro W3" pitchFamily="-1" charset="-128"/>
                <a:cs typeface="ヒラギノ角ゴ Pro W3" pitchFamily="-1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" charset="0"/>
                <a:ea typeface="ヒラギノ角ゴ Pro W3" pitchFamily="-1" charset="-128"/>
                <a:cs typeface="ヒラギノ角ゴ Pro W3" pitchFamily="-1" charset="-128"/>
              </a:defRPr>
            </a:lvl9pPr>
          </a:lstStyle>
          <a:p>
            <a:pPr>
              <a:spcAft>
                <a:spcPts val="0"/>
              </a:spcAft>
              <a:defRPr/>
            </a:pPr>
            <a:r>
              <a:rPr lang="de-DE" sz="1600" b="1" dirty="0">
                <a:latin typeface="Arial" panose="020B0604020202020204" pitchFamily="34" charset="0"/>
              </a:rPr>
              <a:t>Die Vision: 		</a:t>
            </a:r>
            <a:r>
              <a:rPr lang="de-DE" sz="1600" dirty="0">
                <a:latin typeface="Arial" panose="020B0604020202020204" pitchFamily="34" charset="0"/>
              </a:rPr>
              <a:t>Unmittelbar Einflüsse der Verkappung  				unter Betriebsbedingungen sehen.</a:t>
            </a:r>
            <a:br>
              <a:rPr lang="de-DE" sz="1600" dirty="0">
                <a:latin typeface="Arial" panose="020B0604020202020204" pitchFamily="34" charset="0"/>
              </a:rPr>
            </a:br>
            <a:endParaRPr lang="en-US" sz="600" dirty="0">
              <a:latin typeface="Arial" panose="020B0604020202020204" pitchFamily="34" charset="0"/>
            </a:endParaRPr>
          </a:p>
          <a:p>
            <a:pPr>
              <a:spcAft>
                <a:spcPts val="0"/>
              </a:spcAft>
              <a:defRPr/>
            </a:pPr>
            <a:r>
              <a:rPr lang="de-DE" sz="1600" b="1" dirty="0">
                <a:latin typeface="Arial" panose="020B0604020202020204" pitchFamily="34" charset="0"/>
              </a:rPr>
              <a:t>Der Weg: 		</a:t>
            </a:r>
            <a:r>
              <a:rPr lang="de-DE" sz="1600" dirty="0">
                <a:latin typeface="Arial" panose="020B0604020202020204" pitchFamily="34" charset="0"/>
              </a:rPr>
              <a:t>Der Einsatz von NIR-Licht scheint ein </a:t>
            </a:r>
          </a:p>
          <a:p>
            <a:pPr>
              <a:spcAft>
                <a:spcPts val="0"/>
              </a:spcAft>
              <a:defRPr/>
            </a:pPr>
            <a:r>
              <a:rPr lang="de-DE" sz="1600" dirty="0">
                <a:latin typeface="Arial" panose="020B0604020202020204" pitchFamily="34" charset="0"/>
              </a:rPr>
              <a:t>		  	 	einfacher technischer Ansatz zu sein.</a:t>
            </a:r>
          </a:p>
          <a:p>
            <a:pPr>
              <a:spcAft>
                <a:spcPts val="0"/>
              </a:spcAft>
              <a:defRPr/>
            </a:pPr>
            <a:endParaRPr lang="en-US" sz="600" strike="sngStrike" dirty="0">
              <a:latin typeface="Arial" panose="020B0604020202020204" pitchFamily="34" charset="0"/>
            </a:endParaRPr>
          </a:p>
          <a:p>
            <a:pPr>
              <a:spcAft>
                <a:spcPts val="0"/>
              </a:spcAft>
              <a:defRPr/>
            </a:pPr>
            <a:r>
              <a:rPr lang="de-DE" sz="1600" b="1" dirty="0">
                <a:latin typeface="Arial" panose="020B0604020202020204" pitchFamily="34" charset="0"/>
              </a:rPr>
              <a:t>Die Umsetzung: 	</a:t>
            </a:r>
            <a:r>
              <a:rPr lang="de-DE" sz="1600" dirty="0">
                <a:latin typeface="Arial" panose="020B0604020202020204" pitchFamily="34" charset="0"/>
              </a:rPr>
              <a:t>Polytec hat diese Technologien in </a:t>
            </a:r>
            <a:br>
              <a:rPr lang="de-DE" sz="1600" dirty="0">
                <a:latin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</a:rPr>
              <a:t> 	 			einem wissenschaftlichen Projekt  					untersucht und eine patentierte Lösung  </a:t>
            </a:r>
            <a:br>
              <a:rPr lang="de-DE" sz="1600" dirty="0">
                <a:latin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</a:rPr>
              <a:t> 				gefunden. </a:t>
            </a:r>
            <a:endParaRPr lang="en-US" sz="1600" dirty="0">
              <a:latin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5CBFFED-A876-4C39-8A75-30859F2C87CB}"/>
              </a:ext>
            </a:extLst>
          </p:cNvPr>
          <p:cNvSpPr/>
          <p:nvPr/>
        </p:nvSpPr>
        <p:spPr>
          <a:xfrm>
            <a:off x="650765" y="2078482"/>
            <a:ext cx="2657448" cy="1246832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20191015_ScanCantileverOffen_300muSi_3_669.1284375_kHz">
            <a:hlinkClick r:id="" action="ppaction://media"/>
            <a:extLst>
              <a:ext uri="{FF2B5EF4-FFF2-40B4-BE49-F238E27FC236}">
                <a16:creationId xmlns:a16="http://schemas.microsoft.com/office/drawing/2014/main" id="{F8D20DE2-8C0C-4309-9768-A3ED0AABF3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761" r="28124"/>
          <a:stretch/>
        </p:blipFill>
        <p:spPr>
          <a:xfrm>
            <a:off x="650765" y="3320949"/>
            <a:ext cx="2659025" cy="1255562"/>
          </a:xfrm>
          <a:prstGeom prst="rect">
            <a:avLst/>
          </a:prstGeom>
        </p:spPr>
      </p:pic>
      <p:sp>
        <p:nvSpPr>
          <p:cNvPr id="17" name="Rechteck 8">
            <a:extLst>
              <a:ext uri="{FF2B5EF4-FFF2-40B4-BE49-F238E27FC236}">
                <a16:creationId xmlns:a16="http://schemas.microsoft.com/office/drawing/2014/main" id="{E8563213-30E7-470D-AB7E-462866AD5BF0}"/>
              </a:ext>
            </a:extLst>
          </p:cNvPr>
          <p:cNvSpPr/>
          <p:nvPr/>
        </p:nvSpPr>
        <p:spPr>
          <a:xfrm>
            <a:off x="650765" y="2822802"/>
            <a:ext cx="2518108" cy="1215431"/>
          </a:xfrm>
          <a:custGeom>
            <a:avLst/>
            <a:gdLst>
              <a:gd name="connsiteX0" fmla="*/ 0 w 4470400"/>
              <a:gd name="connsiteY0" fmla="*/ 0 h 1406358"/>
              <a:gd name="connsiteX1" fmla="*/ 4470400 w 4470400"/>
              <a:gd name="connsiteY1" fmla="*/ 0 h 1406358"/>
              <a:gd name="connsiteX2" fmla="*/ 4470400 w 4470400"/>
              <a:gd name="connsiteY2" fmla="*/ 1406358 h 1406358"/>
              <a:gd name="connsiteX3" fmla="*/ 0 w 4470400"/>
              <a:gd name="connsiteY3" fmla="*/ 1406358 h 1406358"/>
              <a:gd name="connsiteX4" fmla="*/ 0 w 4470400"/>
              <a:gd name="connsiteY4" fmla="*/ 0 h 1406358"/>
              <a:gd name="connsiteX0" fmla="*/ 0 w 4470400"/>
              <a:gd name="connsiteY0" fmla="*/ 727242 h 2133600"/>
              <a:gd name="connsiteX1" fmla="*/ 3903579 w 4470400"/>
              <a:gd name="connsiteY1" fmla="*/ 0 h 2133600"/>
              <a:gd name="connsiteX2" fmla="*/ 4470400 w 4470400"/>
              <a:gd name="connsiteY2" fmla="*/ 2133600 h 2133600"/>
              <a:gd name="connsiteX3" fmla="*/ 0 w 4470400"/>
              <a:gd name="connsiteY3" fmla="*/ 2133600 h 2133600"/>
              <a:gd name="connsiteX4" fmla="*/ 0 w 4470400"/>
              <a:gd name="connsiteY4" fmla="*/ 727242 h 2133600"/>
              <a:gd name="connsiteX0" fmla="*/ 0 w 4475747"/>
              <a:gd name="connsiteY0" fmla="*/ 727242 h 2133600"/>
              <a:gd name="connsiteX1" fmla="*/ 3903579 w 4475747"/>
              <a:gd name="connsiteY1" fmla="*/ 0 h 2133600"/>
              <a:gd name="connsiteX2" fmla="*/ 4475747 w 4475747"/>
              <a:gd name="connsiteY2" fmla="*/ 1417053 h 2133600"/>
              <a:gd name="connsiteX3" fmla="*/ 0 w 4475747"/>
              <a:gd name="connsiteY3" fmla="*/ 2133600 h 2133600"/>
              <a:gd name="connsiteX4" fmla="*/ 0 w 4475747"/>
              <a:gd name="connsiteY4" fmla="*/ 727242 h 2133600"/>
              <a:gd name="connsiteX0" fmla="*/ 0 w 4475747"/>
              <a:gd name="connsiteY0" fmla="*/ 727242 h 2160337"/>
              <a:gd name="connsiteX1" fmla="*/ 3903579 w 4475747"/>
              <a:gd name="connsiteY1" fmla="*/ 0 h 2160337"/>
              <a:gd name="connsiteX2" fmla="*/ 4475747 w 4475747"/>
              <a:gd name="connsiteY2" fmla="*/ 1417053 h 2160337"/>
              <a:gd name="connsiteX3" fmla="*/ 556127 w 4475747"/>
              <a:gd name="connsiteY3" fmla="*/ 2160337 h 2160337"/>
              <a:gd name="connsiteX4" fmla="*/ 0 w 4475747"/>
              <a:gd name="connsiteY4" fmla="*/ 727242 h 2160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5747" h="2160337">
                <a:moveTo>
                  <a:pt x="0" y="727242"/>
                </a:moveTo>
                <a:lnTo>
                  <a:pt x="3903579" y="0"/>
                </a:lnTo>
                <a:lnTo>
                  <a:pt x="4475747" y="1417053"/>
                </a:lnTo>
                <a:lnTo>
                  <a:pt x="556127" y="2160337"/>
                </a:lnTo>
                <a:lnTo>
                  <a:pt x="0" y="727242"/>
                </a:lnTo>
                <a:close/>
              </a:path>
            </a:pathLst>
          </a:custGeom>
          <a:solidFill>
            <a:srgbClr val="5B9BD5">
              <a:alpha val="50196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Gleichschenkliges Dreieck 17">
            <a:extLst>
              <a:ext uri="{FF2B5EF4-FFF2-40B4-BE49-F238E27FC236}">
                <a16:creationId xmlns:a16="http://schemas.microsoft.com/office/drawing/2014/main" id="{B5E7F875-6DF7-49C2-A4A5-E10FA114CC08}"/>
              </a:ext>
            </a:extLst>
          </p:cNvPr>
          <p:cNvSpPr/>
          <p:nvPr/>
        </p:nvSpPr>
        <p:spPr>
          <a:xfrm flipV="1">
            <a:off x="2239365" y="2645302"/>
            <a:ext cx="229937" cy="1375749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90F6ACD6-4AC5-4967-A81A-A7A326673127}"/>
              </a:ext>
            </a:extLst>
          </p:cNvPr>
          <p:cNvCxnSpPr>
            <a:stCxn id="17" idx="3"/>
            <a:endCxn id="17" idx="2"/>
          </p:cNvCxnSpPr>
          <p:nvPr/>
        </p:nvCxnSpPr>
        <p:spPr>
          <a:xfrm flipV="1">
            <a:off x="963649" y="3620053"/>
            <a:ext cx="2205224" cy="41818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rapezoid 19">
            <a:extLst>
              <a:ext uri="{FF2B5EF4-FFF2-40B4-BE49-F238E27FC236}">
                <a16:creationId xmlns:a16="http://schemas.microsoft.com/office/drawing/2014/main" id="{6E1DC52B-CB1A-461F-9341-A22A0A674B33}"/>
              </a:ext>
            </a:extLst>
          </p:cNvPr>
          <p:cNvSpPr/>
          <p:nvPr/>
        </p:nvSpPr>
        <p:spPr>
          <a:xfrm flipH="1" flipV="1">
            <a:off x="2318221" y="3590510"/>
            <a:ext cx="75766" cy="181695"/>
          </a:xfrm>
          <a:prstGeom prst="trapezoid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96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7D9542-CA0C-48E1-BB27-F69B1137C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862013"/>
            <a:ext cx="7630541" cy="646112"/>
          </a:xfrm>
        </p:spPr>
        <p:txBody>
          <a:bodyPr/>
          <a:lstStyle/>
          <a:p>
            <a:r>
              <a:rPr lang="de-DE" dirty="0"/>
              <a:t>Warum Messtechnik in der </a:t>
            </a:r>
            <a:r>
              <a:rPr lang="de-DE" dirty="0" smtClean="0"/>
              <a:t>MEMS-Entwicklung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5C73A2-F1FA-4B6D-9A08-F6C6AB6E2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2092" y="1708150"/>
            <a:ext cx="5006340" cy="2927350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Modellierung des dynamischen Verhaltens</a:t>
            </a:r>
          </a:p>
          <a:p>
            <a:r>
              <a:rPr lang="de-DE" dirty="0"/>
              <a:t>FEM liefert gute Abschätzungen und erste Eindrücke.</a:t>
            </a:r>
          </a:p>
          <a:p>
            <a:r>
              <a:rPr lang="de-DE" dirty="0"/>
              <a:t>Herausforderungen</a:t>
            </a:r>
            <a:br>
              <a:rPr lang="de-DE" dirty="0"/>
            </a:br>
            <a:r>
              <a:rPr lang="de-DE" dirty="0"/>
              <a:t>Identifizierung signifikanter Parameter und die Abschätzung der Einflüsse auf die Fertigung</a:t>
            </a:r>
          </a:p>
          <a:p>
            <a:pPr marL="0" indent="0">
              <a:buNone/>
            </a:pPr>
            <a:r>
              <a:rPr lang="de-DE" b="1" dirty="0"/>
              <a:t>Experimentelle Messung der Bauteildynamik</a:t>
            </a:r>
          </a:p>
          <a:p>
            <a:r>
              <a:rPr lang="de-DE" dirty="0"/>
              <a:t>Das dynamische Verhalten sollte immer durch Schwingungsmessdaten validiert werden.</a:t>
            </a:r>
          </a:p>
          <a:p>
            <a:r>
              <a:rPr lang="de-DE" dirty="0"/>
              <a:t>Die Einflüsse von unterschätzten oder unbekannten Parametern können ermittelt werden.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5A15E6-EE1F-4768-B87C-4C9273DC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24.03.2021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75BF5B-DC4A-4387-A926-763A26263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Echtzeitdynamik der MEMS-Mechanik in verkapselten Bauelementen optisch erfassen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6AF7DDE-384E-4236-8DD1-C17B6D9EF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8" name="MSA_Scan_3_768.75_kHz_2">
            <a:hlinkClick r:id="" action="ppaction://media"/>
            <a:extLst>
              <a:ext uri="{FF2B5EF4-FFF2-40B4-BE49-F238E27FC236}">
                <a16:creationId xmlns:a16="http://schemas.microsoft.com/office/drawing/2014/main" id="{A1EF7796-BA98-4667-B1B9-7DF230E885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742" y="3434317"/>
            <a:ext cx="2009974" cy="1083374"/>
          </a:xfrm>
          <a:prstGeom prst="rect">
            <a:avLst/>
          </a:prstGeom>
        </p:spPr>
      </p:pic>
      <p:pic>
        <p:nvPicPr>
          <p:cNvPr id="9" name="90807c10_01.f16">
            <a:hlinkClick r:id="" action="ppaction://media"/>
            <a:extLst>
              <a:ext uri="{FF2B5EF4-FFF2-40B4-BE49-F238E27FC236}">
                <a16:creationId xmlns:a16="http://schemas.microsoft.com/office/drawing/2014/main" id="{DB3885E3-EA1C-4203-8F99-18C502F46DD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6742" y="1708150"/>
            <a:ext cx="2068966" cy="16242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5A8DE37-8664-49A9-9A84-E0F819AD7EA5}"/>
              </a:ext>
            </a:extLst>
          </p:cNvPr>
          <p:cNvSpPr txBox="1"/>
          <p:nvPr/>
        </p:nvSpPr>
        <p:spPr>
          <a:xfrm>
            <a:off x="415734" y="3099596"/>
            <a:ext cx="2009974" cy="2156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de-DE" sz="600" i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FE Model </a:t>
            </a:r>
            <a:r>
              <a:rPr lang="de-DE" sz="600" i="1" dirty="0" err="1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de-DE" sz="600" i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600" i="1" dirty="0" err="1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Pressure</a:t>
            </a:r>
            <a:r>
              <a:rPr lang="de-DE" sz="600" i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Sensor;     By </a:t>
            </a:r>
            <a:r>
              <a:rPr lang="de-DE" sz="600" i="1" dirty="0" err="1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courtesy</a:t>
            </a:r>
            <a:r>
              <a:rPr lang="de-DE" sz="600" i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600" i="1" dirty="0" err="1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de-DE" sz="600" i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IMMS Ilmenau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EC5FA87-8E81-409A-9134-1AFF68F4C323}"/>
              </a:ext>
            </a:extLst>
          </p:cNvPr>
          <p:cNvSpPr txBox="1"/>
          <p:nvPr/>
        </p:nvSpPr>
        <p:spPr>
          <a:xfrm>
            <a:off x="415734" y="4511821"/>
            <a:ext cx="200997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i="1" dirty="0" err="1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Measured</a:t>
            </a:r>
            <a:r>
              <a:rPr lang="de-DE" sz="600" i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ODS </a:t>
            </a:r>
            <a:r>
              <a:rPr lang="de-DE" sz="600" i="1" dirty="0" err="1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de-DE" sz="600" i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IR-Sensor;             By </a:t>
            </a:r>
            <a:r>
              <a:rPr lang="de-DE" sz="600" i="1" dirty="0" err="1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courtesy</a:t>
            </a:r>
            <a:r>
              <a:rPr lang="de-DE" sz="600" i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600" i="1" dirty="0" err="1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de-DE" sz="600" i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MELEXIS</a:t>
            </a:r>
          </a:p>
          <a:p>
            <a:endParaRPr lang="de-DE" sz="600" i="1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9331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2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 </a:t>
            </a:r>
            <a:r>
              <a:rPr lang="en-US" dirty="0" err="1"/>
              <a:t>Eleganz</a:t>
            </a:r>
            <a:r>
              <a:rPr lang="en-US" dirty="0"/>
              <a:t> des Laser-Doppler-</a:t>
            </a:r>
            <a:r>
              <a:rPr lang="en-US" dirty="0" err="1"/>
              <a:t>Effekts</a:t>
            </a:r>
            <a:endParaRPr lang="en-US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920387" y="1586616"/>
            <a:ext cx="4068039" cy="29273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500" b="1" dirty="0" err="1"/>
              <a:t>Echtzeit</a:t>
            </a:r>
            <a:r>
              <a:rPr lang="en-US" sz="1500" b="1" dirty="0"/>
              <a:t>:</a:t>
            </a:r>
            <a:r>
              <a:rPr lang="en-US" sz="1500" dirty="0"/>
              <a:t> </a:t>
            </a:r>
            <a:r>
              <a:rPr lang="en-US" sz="1500" dirty="0" err="1"/>
              <a:t>zeigt</a:t>
            </a:r>
            <a:r>
              <a:rPr lang="en-US" sz="1500" dirty="0"/>
              <a:t> das </a:t>
            </a:r>
            <a:r>
              <a:rPr lang="en-US" sz="1500" dirty="0" err="1"/>
              <a:t>instationäre</a:t>
            </a:r>
            <a:r>
              <a:rPr lang="en-US" sz="1500" dirty="0"/>
              <a:t> </a:t>
            </a:r>
            <a:r>
              <a:rPr lang="en-US" sz="1500" dirty="0" err="1"/>
              <a:t>Verhalten</a:t>
            </a:r>
            <a:r>
              <a:rPr lang="en-US" sz="1500" dirty="0"/>
              <a:t> </a:t>
            </a:r>
          </a:p>
          <a:p>
            <a:pPr>
              <a:lnSpc>
                <a:spcPct val="100000"/>
              </a:lnSpc>
            </a:pPr>
            <a:r>
              <a:rPr lang="en-US" sz="1500" b="1" dirty="0" err="1"/>
              <a:t>Breitbandig</a:t>
            </a:r>
            <a:r>
              <a:rPr lang="en-US" sz="1500" b="1" dirty="0"/>
              <a:t>:</a:t>
            </a:r>
            <a:r>
              <a:rPr lang="en-US" sz="1500" dirty="0"/>
              <a:t> </a:t>
            </a:r>
            <a:r>
              <a:rPr lang="de-DE" sz="1500" dirty="0"/>
              <a:t>Anregung mit beliebigen Stimuli einschließlich thermischem Rauschen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500" dirty="0" err="1"/>
              <a:t>Direkte</a:t>
            </a:r>
            <a:r>
              <a:rPr lang="en-US" sz="1500" dirty="0"/>
              <a:t> FRF = ANSPRECHUNG / ERREGUNG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500" dirty="0" err="1"/>
              <a:t>Mechanische</a:t>
            </a:r>
            <a:r>
              <a:rPr lang="en-US" sz="1500" dirty="0"/>
              <a:t> </a:t>
            </a:r>
            <a:r>
              <a:rPr lang="en-US" sz="1500" dirty="0" err="1"/>
              <a:t>Eigenschaften</a:t>
            </a:r>
            <a:r>
              <a:rPr lang="en-US" sz="1500" dirty="0"/>
              <a:t> (</a:t>
            </a:r>
            <a:r>
              <a:rPr lang="en-US" sz="1500" dirty="0" err="1"/>
              <a:t>Dämpfung</a:t>
            </a:r>
            <a:r>
              <a:rPr lang="en-US" sz="1500" dirty="0"/>
              <a:t>, </a:t>
            </a:r>
            <a:r>
              <a:rPr lang="en-US" sz="1500" dirty="0" err="1"/>
              <a:t>Elastizität</a:t>
            </a:r>
            <a:r>
              <a:rPr lang="en-US" sz="1500" dirty="0"/>
              <a:t>)</a:t>
            </a:r>
          </a:p>
          <a:p>
            <a:pPr>
              <a:lnSpc>
                <a:spcPct val="100000"/>
              </a:lnSpc>
            </a:pPr>
            <a:r>
              <a:rPr lang="en-US" sz="1500" b="1" dirty="0" err="1"/>
              <a:t>Rückwirkungsfrei</a:t>
            </a:r>
            <a:r>
              <a:rPr lang="en-US" sz="1500" dirty="0"/>
              <a:t>: </a:t>
            </a:r>
            <a:r>
              <a:rPr lang="de-DE" sz="1500" dirty="0"/>
              <a:t>Licht wird zur Messung verwendet</a:t>
            </a:r>
            <a:endParaRPr lang="en-US" sz="15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24.03.2021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Echtzeitdynamik der MEMS-Mechanik in verkapselten Bauelementen optisch erfassen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2626772" y="3913508"/>
            <a:ext cx="4164991" cy="882330"/>
            <a:chOff x="480416" y="6065520"/>
            <a:chExt cx="6663986" cy="1411728"/>
          </a:xfrm>
        </p:grpSpPr>
        <p:sp>
          <p:nvSpPr>
            <p:cNvPr id="9" name="Nach oben gebogener Pfeil 8"/>
            <p:cNvSpPr/>
            <p:nvPr/>
          </p:nvSpPr>
          <p:spPr>
            <a:xfrm rot="5400000">
              <a:off x="523980" y="6021956"/>
              <a:ext cx="1411728" cy="1498855"/>
            </a:xfrm>
            <a:prstGeom prst="bentUpArrow">
              <a:avLst>
                <a:gd name="adj1" fmla="val 35000"/>
                <a:gd name="adj2" fmla="val 34944"/>
                <a:gd name="adj3" fmla="val 35000"/>
              </a:avLst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Eingekerbter Richtungspfeil 10"/>
            <p:cNvSpPr/>
            <p:nvPr/>
          </p:nvSpPr>
          <p:spPr>
            <a:xfrm>
              <a:off x="1713053" y="6435523"/>
              <a:ext cx="5431349" cy="1041725"/>
            </a:xfrm>
            <a:prstGeom prst="chevron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4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Warum nicht mit IR-Licht in verkappte Bauteile schauen?</a:t>
              </a:r>
              <a:endParaRPr lang="en-US" sz="14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21" name="MSA_Scan_3_768.75_kHz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7" y="1586616"/>
            <a:ext cx="4620127" cy="249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2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30" repeatCount="indefinite" fill="remove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IR-</a:t>
            </a:r>
            <a:r>
              <a:rPr lang="en-US" dirty="0" err="1"/>
              <a:t>Inspektion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24.03.2021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Echtzeitdynamik der MEMS-Mechanik in verkapselten Bauelementen optisch erfassen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4170523" y="475913"/>
            <a:ext cx="2332736" cy="4078688"/>
            <a:chOff x="1323031" y="496270"/>
            <a:chExt cx="2332736" cy="4078688"/>
          </a:xfrm>
        </p:grpSpPr>
        <p:grpSp>
          <p:nvGrpSpPr>
            <p:cNvPr id="7" name="Gruppieren 6"/>
            <p:cNvGrpSpPr/>
            <p:nvPr/>
          </p:nvGrpSpPr>
          <p:grpSpPr>
            <a:xfrm>
              <a:off x="1323031" y="2942391"/>
              <a:ext cx="2332736" cy="1632567"/>
              <a:chOff x="1780350" y="3057220"/>
              <a:chExt cx="2099337" cy="1428232"/>
            </a:xfrm>
          </p:grpSpPr>
          <p:pic>
            <p:nvPicPr>
              <p:cNvPr id="8" name="Picture 3" descr="E:\Porsi\REM\SiTex1.pcx"/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644" b="725"/>
              <a:stretch/>
            </p:blipFill>
            <p:spPr bwMode="auto">
              <a:xfrm>
                <a:off x="1780350" y="3057220"/>
                <a:ext cx="2099337" cy="1428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feld 8"/>
              <p:cNvSpPr txBox="1"/>
              <p:nvPr/>
            </p:nvSpPr>
            <p:spPr>
              <a:xfrm>
                <a:off x="2426808" y="4160723"/>
                <a:ext cx="1344519" cy="1912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ts val="2000"/>
                  </a:lnSpc>
                  <a:spcAft>
                    <a:spcPts val="600"/>
                  </a:spcAft>
                </a:pPr>
                <a:r>
                  <a:rPr lang="de-DE" sz="900" dirty="0">
                    <a:solidFill>
                      <a:schemeClr val="bg1"/>
                    </a:solidFill>
                  </a:rPr>
                  <a:t>Source: Robert Bosch GmbH</a:t>
                </a:r>
              </a:p>
            </p:txBody>
          </p:sp>
        </p:grpSp>
        <p:grpSp>
          <p:nvGrpSpPr>
            <p:cNvPr id="11" name="Gruppieren 10"/>
            <p:cNvGrpSpPr/>
            <p:nvPr/>
          </p:nvGrpSpPr>
          <p:grpSpPr>
            <a:xfrm>
              <a:off x="1761558" y="496270"/>
              <a:ext cx="1641228" cy="2464655"/>
              <a:chOff x="2054064" y="592565"/>
              <a:chExt cx="1641228" cy="2464655"/>
            </a:xfrm>
          </p:grpSpPr>
          <p:pic>
            <p:nvPicPr>
              <p:cNvPr id="12" name="Grafik 11"/>
              <p:cNvPicPr>
                <a:picLocks noChangeAspect="1"/>
              </p:cNvPicPr>
              <p:nvPr/>
            </p:nvPicPr>
            <p:blipFill rotWithShape="1">
              <a:blip r:embed="rId4"/>
              <a:srcRect r="6991"/>
              <a:stretch/>
            </p:blipFill>
            <p:spPr>
              <a:xfrm>
                <a:off x="2054064" y="592565"/>
                <a:ext cx="1641228" cy="2464655"/>
              </a:xfrm>
              <a:prstGeom prst="rect">
                <a:avLst/>
              </a:prstGeom>
            </p:spPr>
          </p:pic>
          <p:sp>
            <p:nvSpPr>
              <p:cNvPr id="13" name="Textfeld 12"/>
              <p:cNvSpPr txBox="1"/>
              <p:nvPr/>
            </p:nvSpPr>
            <p:spPr>
              <a:xfrm rot="21357701">
                <a:off x="2671894" y="776866"/>
                <a:ext cx="316249" cy="2040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2000"/>
                  </a:lnSpc>
                  <a:spcAft>
                    <a:spcPts val="600"/>
                  </a:spcAft>
                </a:pPr>
                <a:r>
                  <a:rPr lang="de-DE" sz="400" dirty="0">
                    <a:solidFill>
                      <a:srgbClr val="545454"/>
                    </a:solidFill>
                  </a:rPr>
                  <a:t>-IR</a:t>
                </a:r>
              </a:p>
            </p:txBody>
          </p:sp>
        </p:grpSp>
        <p:sp>
          <p:nvSpPr>
            <p:cNvPr id="36" name="Trapezoid 35"/>
            <p:cNvSpPr/>
            <p:nvPr/>
          </p:nvSpPr>
          <p:spPr>
            <a:xfrm>
              <a:off x="1701667" y="2960926"/>
              <a:ext cx="1828800" cy="739960"/>
            </a:xfrm>
            <a:prstGeom prst="trapezoid">
              <a:avLst>
                <a:gd name="adj" fmla="val 12596"/>
              </a:avLst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Gleichschenkliges Dreieck 36"/>
            <p:cNvSpPr/>
            <p:nvPr/>
          </p:nvSpPr>
          <p:spPr>
            <a:xfrm rot="10800000">
              <a:off x="2650269" y="2857198"/>
              <a:ext cx="105316" cy="742965"/>
            </a:xfrm>
            <a:prstGeom prst="triangl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1781595" y="3439195"/>
              <a:ext cx="181140" cy="239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000"/>
                </a:lnSpc>
                <a:spcAft>
                  <a:spcPts val="600"/>
                </a:spcAft>
              </a:pPr>
              <a:r>
                <a:rPr lang="en-US" sz="1600" dirty="0">
                  <a:solidFill>
                    <a:schemeClr val="bg1"/>
                  </a:solidFill>
                </a:rPr>
                <a:t>Si</a:t>
              </a:r>
            </a:p>
          </p:txBody>
        </p:sp>
      </p:grpSp>
      <p:sp>
        <p:nvSpPr>
          <p:cNvPr id="20" name="Textfeld 19"/>
          <p:cNvSpPr txBox="1"/>
          <p:nvPr/>
        </p:nvSpPr>
        <p:spPr>
          <a:xfrm>
            <a:off x="4180398" y="4603477"/>
            <a:ext cx="4360869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000"/>
              </a:lnSpc>
              <a:spcAft>
                <a:spcPts val="0"/>
              </a:spcAft>
            </a:pPr>
            <a:r>
              <a:rPr lang="en-US" sz="900" dirty="0"/>
              <a:t>*M. Wolfer, C. </a:t>
            </a:r>
            <a:r>
              <a:rPr lang="en-US" sz="900" dirty="0" err="1"/>
              <a:t>Hepp</a:t>
            </a:r>
            <a:r>
              <a:rPr lang="en-US" sz="900" dirty="0"/>
              <a:t>, M. </a:t>
            </a:r>
            <a:r>
              <a:rPr lang="en-US" sz="900" dirty="0" err="1"/>
              <a:t>Reimann</a:t>
            </a:r>
            <a:r>
              <a:rPr lang="en-US" sz="900" dirty="0"/>
              <a:t>, U. Kunz, C. Rembe; „</a:t>
            </a:r>
            <a:r>
              <a:rPr lang="en-US" sz="900" b="1" dirty="0"/>
              <a:t>Testing a capped MEMS gyroscope by an infrared technique</a:t>
            </a:r>
            <a:r>
              <a:rPr lang="en-US" sz="900" dirty="0"/>
              <a:t>“, 18th International Conference on Solid State Sensors, Actuators and Microsystems (TRANSDUCERS) Anchorage Alaska, 2015.</a:t>
            </a:r>
          </a:p>
        </p:txBody>
      </p:sp>
      <p:sp>
        <p:nvSpPr>
          <p:cNvPr id="21" name="Inhaltsplatzhalter 2"/>
          <p:cNvSpPr>
            <a:spLocks noGrp="1"/>
          </p:cNvSpPr>
          <p:nvPr>
            <p:ph idx="1"/>
          </p:nvPr>
        </p:nvSpPr>
        <p:spPr>
          <a:xfrm>
            <a:off x="155577" y="1708150"/>
            <a:ext cx="4309674" cy="29273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dirty="0"/>
              <a:t>IR-Inspektion ist eine gängige Aufgabe in der Halbleiterentwicklung und -produktion</a:t>
            </a:r>
          </a:p>
          <a:p>
            <a:pPr lvl="1">
              <a:lnSpc>
                <a:spcPct val="100000"/>
              </a:lnSpc>
            </a:pPr>
            <a:r>
              <a:rPr lang="en-US" dirty="0" err="1"/>
              <a:t>Optische</a:t>
            </a:r>
            <a:r>
              <a:rPr lang="en-US" dirty="0"/>
              <a:t> (</a:t>
            </a:r>
            <a:r>
              <a:rPr lang="en-US" dirty="0" err="1"/>
              <a:t>Defekt</a:t>
            </a:r>
            <a:r>
              <a:rPr lang="en-US" dirty="0"/>
              <a:t>) </a:t>
            </a:r>
            <a:r>
              <a:rPr lang="en-US" dirty="0" err="1"/>
              <a:t>Inspektion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Overlay-</a:t>
            </a:r>
            <a:r>
              <a:rPr lang="en-US" dirty="0" err="1"/>
              <a:t>Messungen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6"/>
          <a:stretch/>
        </p:blipFill>
        <p:spPr>
          <a:xfrm>
            <a:off x="218675" y="2922035"/>
            <a:ext cx="3026535" cy="1873801"/>
          </a:xfrm>
          <a:prstGeom prst="rect">
            <a:avLst/>
          </a:prstGeom>
        </p:spPr>
      </p:pic>
      <p:sp>
        <p:nvSpPr>
          <p:cNvPr id="22" name="Inhaltsplatzhalter 2"/>
          <p:cNvSpPr txBox="1">
            <a:spLocks/>
          </p:cNvSpPr>
          <p:nvPr/>
        </p:nvSpPr>
        <p:spPr bwMode="auto">
          <a:xfrm>
            <a:off x="6503259" y="1708150"/>
            <a:ext cx="2703216" cy="1213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6213" indent="-176213" algn="l" defTabSz="457200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Font typeface="Wingdings" pitchFamily="-1" charset="2"/>
              <a:buChar char="§"/>
              <a:defRPr sz="1600" kern="1200" baseline="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  <a:cs typeface="Calibri" panose="020F0502020204030204" pitchFamily="34" charset="0"/>
              </a:defRPr>
            </a:lvl1pPr>
            <a:lvl2pPr marL="360363" indent="-184150" algn="l" defTabSz="457200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Font typeface="Wingdings" pitchFamily="-1" charset="2"/>
              <a:buChar char="§"/>
              <a:defRPr sz="1600" kern="1200" baseline="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  <a:cs typeface="Calibri" panose="020F0502020204030204" pitchFamily="34" charset="0"/>
              </a:defRPr>
            </a:lvl2pPr>
            <a:lvl3pPr marL="536575" indent="-176213" algn="l" defTabSz="457200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Font typeface="Wingdings" pitchFamily="-1" charset="2"/>
              <a:buChar char="§"/>
              <a:defRPr sz="1600" kern="1200" baseline="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  <a:cs typeface="Calibri" panose="020F0502020204030204" pitchFamily="34" charset="0"/>
              </a:defRPr>
            </a:lvl3pPr>
            <a:lvl4pPr marL="719138" indent="-182563" algn="l" defTabSz="457200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Font typeface="Wingdings" pitchFamily="-1" charset="2"/>
              <a:buChar char="§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  <a:cs typeface="Calibri" panose="020F0502020204030204" pitchFamily="34" charset="0"/>
              </a:defRPr>
            </a:lvl4pPr>
            <a:lvl5pPr marL="895350" indent="-176213" algn="l" defTabSz="457200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Font typeface="Wingdings" pitchFamily="-1" charset="2"/>
              <a:buChar char="§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IR-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Vibrometrie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verkapselten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Bauteilen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8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575" y="862013"/>
            <a:ext cx="7529419" cy="646112"/>
          </a:xfrm>
        </p:spPr>
        <p:txBody>
          <a:bodyPr/>
          <a:lstStyle/>
          <a:p>
            <a:r>
              <a:rPr lang="en-US" dirty="0" err="1"/>
              <a:t>Messungen</a:t>
            </a:r>
            <a:r>
              <a:rPr lang="en-US" dirty="0"/>
              <a:t> in </a:t>
            </a:r>
            <a:r>
              <a:rPr lang="en-US" dirty="0" err="1"/>
              <a:t>verkapselten</a:t>
            </a:r>
            <a:r>
              <a:rPr lang="en-US" dirty="0"/>
              <a:t> </a:t>
            </a:r>
            <a:r>
              <a:rPr lang="en-US" dirty="0" err="1"/>
              <a:t>Bauteilen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24.03.2021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Echtzeitdynamik der MEMS-Mechanik in verkapselten Bauelementen optisch erfassen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4280460" y="1537954"/>
            <a:ext cx="4693904" cy="3089615"/>
          </a:xfrm>
        </p:spPr>
        <p:txBody>
          <a:bodyPr/>
          <a:lstStyle/>
          <a:p>
            <a:r>
              <a:rPr lang="de-DE" dirty="0"/>
              <a:t>MEMS-Bauteile sind in der Regel gekapselt</a:t>
            </a:r>
            <a:r>
              <a:rPr lang="de-DE" dirty="0" smtClean="0"/>
              <a:t>.</a:t>
            </a:r>
            <a:endParaRPr lang="en-US" dirty="0"/>
          </a:p>
          <a:p>
            <a:pPr lvl="1"/>
            <a:r>
              <a:rPr lang="en-US" dirty="0" err="1"/>
              <a:t>Gyroskope</a:t>
            </a:r>
            <a:r>
              <a:rPr lang="en-US" dirty="0"/>
              <a:t>, </a:t>
            </a:r>
            <a:r>
              <a:rPr lang="en-US" dirty="0" err="1"/>
              <a:t>Lagesensoren</a:t>
            </a:r>
            <a:r>
              <a:rPr lang="en-US" dirty="0"/>
              <a:t>, IR-</a:t>
            </a:r>
            <a:r>
              <a:rPr lang="en-US" dirty="0" err="1"/>
              <a:t>Sensoren</a:t>
            </a:r>
            <a:r>
              <a:rPr lang="en-US" dirty="0"/>
              <a:t>, … </a:t>
            </a:r>
          </a:p>
          <a:p>
            <a:r>
              <a:rPr lang="de-DE" dirty="0"/>
              <a:t>Als Abhilfe wurde bisher das Bauteil geöffnet, </a:t>
            </a:r>
            <a:br>
              <a:rPr lang="de-DE" dirty="0"/>
            </a:br>
            <a:r>
              <a:rPr lang="de-DE" dirty="0"/>
              <a:t>hierbei bestehen jedoch folgende Nachteile</a:t>
            </a:r>
            <a:endParaRPr lang="en-US" dirty="0"/>
          </a:p>
          <a:p>
            <a:pPr marL="184150" lvl="1" indent="0">
              <a:lnSpc>
                <a:spcPct val="100000"/>
              </a:lnSpc>
              <a:buNone/>
            </a:pPr>
            <a:r>
              <a:rPr lang="en-US" sz="1400" dirty="0">
                <a:sym typeface="Wingdings" panose="05000000000000000000" pitchFamily="2" charset="2"/>
              </a:rPr>
              <a:t>	</a:t>
            </a:r>
            <a:r>
              <a:rPr lang="en-US" sz="1400" dirty="0" err="1">
                <a:sym typeface="Wingdings" panose="05000000000000000000" pitchFamily="2" charset="2"/>
              </a:rPr>
              <a:t>Geöffnete</a:t>
            </a:r>
            <a:r>
              <a:rPr lang="en-US" sz="1400" dirty="0">
                <a:sym typeface="Wingdings" panose="05000000000000000000" pitchFamily="2" charset="2"/>
              </a:rPr>
              <a:t> </a:t>
            </a:r>
            <a:r>
              <a:rPr lang="en-US" sz="1400" dirty="0" err="1">
                <a:sym typeface="Wingdings" panose="05000000000000000000" pitchFamily="2" charset="2"/>
              </a:rPr>
              <a:t>Bauteile</a:t>
            </a:r>
            <a:r>
              <a:rPr lang="en-US" sz="1400" dirty="0">
                <a:sym typeface="Wingdings" panose="05000000000000000000" pitchFamily="2" charset="2"/>
              </a:rPr>
              <a:t> </a:t>
            </a:r>
            <a:r>
              <a:rPr lang="en-US" sz="1400" dirty="0" err="1">
                <a:sym typeface="Wingdings" panose="05000000000000000000" pitchFamily="2" charset="2"/>
              </a:rPr>
              <a:t>zeigen</a:t>
            </a:r>
            <a:r>
              <a:rPr lang="en-US" sz="1400" dirty="0">
                <a:sym typeface="Wingdings" panose="05000000000000000000" pitchFamily="2" charset="2"/>
              </a:rPr>
              <a:t> </a:t>
            </a:r>
            <a:r>
              <a:rPr lang="en-US" sz="1400" dirty="0" err="1">
                <a:sym typeface="Wingdings" panose="05000000000000000000" pitchFamily="2" charset="2"/>
              </a:rPr>
              <a:t>verändertes</a:t>
            </a:r>
            <a:r>
              <a:rPr lang="en-US" sz="1400" dirty="0">
                <a:sym typeface="Wingdings" panose="05000000000000000000" pitchFamily="2" charset="2"/>
              </a:rPr>
              <a:t> </a:t>
            </a:r>
            <a:r>
              <a:rPr lang="en-US" sz="1400" dirty="0" err="1">
                <a:sym typeface="Wingdings" panose="05000000000000000000" pitchFamily="2" charset="2"/>
              </a:rPr>
              <a:t>Verhalten</a:t>
            </a:r>
            <a:r>
              <a:rPr lang="en-US" sz="1400" dirty="0">
                <a:sym typeface="Wingdings" panose="05000000000000000000" pitchFamily="2" charset="2"/>
              </a:rPr>
              <a:t> 	</a:t>
            </a:r>
            <a:r>
              <a:rPr lang="en-US" sz="1400" dirty="0"/>
              <a:t>(</a:t>
            </a:r>
            <a:r>
              <a:rPr lang="en-US" sz="1400" dirty="0" err="1"/>
              <a:t>mechanische</a:t>
            </a:r>
            <a:r>
              <a:rPr lang="en-US" sz="1400" dirty="0"/>
              <a:t> </a:t>
            </a:r>
            <a:r>
              <a:rPr lang="en-US" sz="1400" dirty="0" err="1"/>
              <a:t>Spannungen</a:t>
            </a:r>
            <a:r>
              <a:rPr lang="en-US" sz="1400" dirty="0"/>
              <a:t>, </a:t>
            </a:r>
            <a:r>
              <a:rPr lang="en-US" sz="1400" dirty="0" err="1"/>
              <a:t>Resonanzfrequenzen</a:t>
            </a:r>
            <a:r>
              <a:rPr lang="en-US" sz="1400" dirty="0"/>
              <a:t>, 	</a:t>
            </a:r>
            <a:r>
              <a:rPr lang="en-US" sz="1400" dirty="0" err="1"/>
              <a:t>Dämpfung</a:t>
            </a:r>
            <a:r>
              <a:rPr lang="en-US" sz="1400" dirty="0"/>
              <a:t>)</a:t>
            </a:r>
          </a:p>
          <a:p>
            <a:pPr marL="184150" lvl="1" indent="0">
              <a:buNone/>
            </a:pPr>
            <a:r>
              <a:rPr lang="en-US" sz="1400" dirty="0"/>
              <a:t>	Die </a:t>
            </a:r>
            <a:r>
              <a:rPr lang="en-US" sz="1400" dirty="0" err="1"/>
              <a:t>Probenvorbereitung</a:t>
            </a:r>
            <a:r>
              <a:rPr lang="en-US" sz="1400" dirty="0"/>
              <a:t> </a:t>
            </a:r>
            <a:r>
              <a:rPr lang="en-US" sz="1400" dirty="0" err="1"/>
              <a:t>ist</a:t>
            </a:r>
            <a:r>
              <a:rPr lang="en-US" sz="1400" dirty="0"/>
              <a:t> </a:t>
            </a:r>
            <a:r>
              <a:rPr lang="en-US" sz="1400" dirty="0" err="1"/>
              <a:t>zeitaufwendig</a:t>
            </a:r>
            <a:r>
              <a:rPr lang="en-US" sz="1400" dirty="0"/>
              <a:t>.</a:t>
            </a:r>
          </a:p>
          <a:p>
            <a:pPr marL="184150" lvl="1" indent="0">
              <a:buNone/>
            </a:pPr>
            <a:r>
              <a:rPr lang="en-US" sz="1400" dirty="0"/>
              <a:t>	Das </a:t>
            </a:r>
            <a:r>
              <a:rPr lang="en-US" sz="1400" dirty="0" err="1"/>
              <a:t>Bauteil</a:t>
            </a:r>
            <a:r>
              <a:rPr lang="en-US" sz="1400" dirty="0"/>
              <a:t> </a:t>
            </a:r>
            <a:r>
              <a:rPr lang="en-US" sz="1400" dirty="0" err="1"/>
              <a:t>kann</a:t>
            </a:r>
            <a:r>
              <a:rPr lang="en-US" sz="1400" dirty="0"/>
              <a:t> </a:t>
            </a:r>
            <a:r>
              <a:rPr lang="en-US" sz="1400" dirty="0" err="1"/>
              <a:t>beschädigt</a:t>
            </a:r>
            <a:r>
              <a:rPr lang="en-US" sz="1400" dirty="0"/>
              <a:t> </a:t>
            </a:r>
            <a:r>
              <a:rPr lang="en-US" sz="1400" dirty="0" err="1"/>
              <a:t>werden</a:t>
            </a:r>
            <a:r>
              <a:rPr lang="en-US" sz="1400" dirty="0"/>
              <a:t>.</a:t>
            </a:r>
          </a:p>
          <a:p>
            <a:pPr marL="184150" lvl="1" indent="0">
              <a:buNone/>
            </a:pPr>
            <a:r>
              <a:rPr lang="en-US" sz="1400" dirty="0">
                <a:sym typeface="Wingdings" panose="05000000000000000000" pitchFamily="2" charset="2"/>
              </a:rPr>
              <a:t>	</a:t>
            </a:r>
            <a:r>
              <a:rPr lang="de-DE" sz="1400" dirty="0">
                <a:sym typeface="Wingdings" panose="05000000000000000000" pitchFamily="2" charset="2"/>
              </a:rPr>
              <a:t>Eine Vakuumkammer ist notwendig, um die 	ursprüngliche Umgebung zu simulieren</a:t>
            </a:r>
            <a:r>
              <a:rPr lang="en-US" sz="1400" dirty="0">
                <a:sym typeface="Wingdings" panose="05000000000000000000" pitchFamily="2" charset="2"/>
              </a:rPr>
              <a:t>.</a:t>
            </a:r>
            <a:endParaRPr lang="en-US" sz="1400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E6AD119-AC63-4B53-9B27-E191FDD1D4BC}"/>
              </a:ext>
            </a:extLst>
          </p:cNvPr>
          <p:cNvGrpSpPr/>
          <p:nvPr/>
        </p:nvGrpSpPr>
        <p:grpSpPr>
          <a:xfrm>
            <a:off x="35814" y="1544867"/>
            <a:ext cx="7830448" cy="3554365"/>
            <a:chOff x="0" y="1694329"/>
            <a:chExt cx="7830448" cy="3554365"/>
          </a:xfrm>
        </p:grpSpPr>
        <p:sp>
          <p:nvSpPr>
            <p:cNvPr id="9" name="Textfeld 8"/>
            <p:cNvSpPr txBox="1"/>
            <p:nvPr/>
          </p:nvSpPr>
          <p:spPr>
            <a:xfrm>
              <a:off x="195605" y="3318690"/>
              <a:ext cx="3620124" cy="4873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000" dirty="0"/>
                <a:t>*SEM cross section of encapsulated micromechanical resonator</a:t>
              </a:r>
            </a:p>
            <a:p>
              <a:pPr>
                <a:lnSpc>
                  <a:spcPts val="2000"/>
                </a:lnSpc>
                <a:spcAft>
                  <a:spcPts val="600"/>
                </a:spcAft>
              </a:pPr>
              <a:endParaRPr lang="de-DE" sz="1000" dirty="0"/>
            </a:p>
          </p:txBody>
        </p:sp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94329"/>
              <a:ext cx="3906123" cy="1567764"/>
            </a:xfrm>
            <a:prstGeom prst="rect">
              <a:avLst/>
            </a:prstGeom>
          </p:spPr>
        </p:pic>
        <p:sp>
          <p:nvSpPr>
            <p:cNvPr id="14" name="Textfeld 13"/>
            <p:cNvSpPr txBox="1"/>
            <p:nvPr/>
          </p:nvSpPr>
          <p:spPr>
            <a:xfrm>
              <a:off x="3193142" y="5006768"/>
              <a:ext cx="4637306" cy="2419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000"/>
                </a:lnSpc>
                <a:spcAft>
                  <a:spcPts val="600"/>
                </a:spcAft>
              </a:pPr>
              <a:r>
                <a:rPr lang="de-DE" sz="600" dirty="0"/>
                <a:t>* R.N. </a:t>
              </a:r>
              <a:r>
                <a:rPr lang="de-DE" sz="600" dirty="0" err="1"/>
                <a:t>Candler</a:t>
              </a:r>
              <a:r>
                <a:rPr lang="de-DE" sz="600" dirty="0"/>
                <a:t>, Woo-</a:t>
              </a:r>
              <a:r>
                <a:rPr lang="de-DE" sz="600" dirty="0" err="1"/>
                <a:t>Tae</a:t>
              </a:r>
              <a:r>
                <a:rPr lang="de-DE" sz="600" dirty="0"/>
                <a:t> Park, </a:t>
              </a:r>
              <a:r>
                <a:rPr lang="de-DE" sz="600" dirty="0" err="1"/>
                <a:t>Huimou</a:t>
              </a:r>
              <a:r>
                <a:rPr lang="de-DE" sz="600" dirty="0"/>
                <a:t> Li, G. </a:t>
              </a:r>
              <a:r>
                <a:rPr lang="de-DE" sz="600" dirty="0" err="1"/>
                <a:t>Yama</a:t>
              </a:r>
              <a:r>
                <a:rPr lang="de-DE" sz="600" dirty="0"/>
                <a:t>, A. </a:t>
              </a:r>
              <a:r>
                <a:rPr lang="de-DE" sz="600" dirty="0" err="1"/>
                <a:t>Partridge</a:t>
              </a:r>
              <a:r>
                <a:rPr lang="de-DE" sz="600" dirty="0"/>
                <a:t>, M. Lutz, </a:t>
              </a:r>
              <a:r>
                <a:rPr lang="de-DE" sz="600" dirty="0" err="1"/>
                <a:t>and</a:t>
              </a:r>
              <a:r>
                <a:rPr lang="de-DE" sz="600" dirty="0"/>
                <a:t> T.W. Kenny, "</a:t>
              </a:r>
              <a:r>
                <a:rPr lang="de-DE" sz="600" b="1" dirty="0"/>
                <a:t>Single </a:t>
              </a:r>
              <a:r>
                <a:rPr lang="de-DE" sz="600" b="1" dirty="0" err="1"/>
                <a:t>wafer</a:t>
              </a:r>
              <a:r>
                <a:rPr lang="de-DE" sz="600" b="1" dirty="0"/>
                <a:t> </a:t>
              </a:r>
              <a:r>
                <a:rPr lang="de-DE" sz="600" b="1" dirty="0" err="1"/>
                <a:t>encapsulation</a:t>
              </a:r>
              <a:r>
                <a:rPr lang="de-DE" sz="600" b="1" dirty="0"/>
                <a:t> </a:t>
              </a:r>
              <a:r>
                <a:rPr lang="de-DE" sz="600" b="1" dirty="0" err="1"/>
                <a:t>of</a:t>
              </a:r>
              <a:r>
                <a:rPr lang="de-DE" sz="600" b="1" dirty="0"/>
                <a:t> </a:t>
              </a:r>
              <a:r>
                <a:rPr lang="de-DE" sz="600" b="1" dirty="0" err="1"/>
                <a:t>mems</a:t>
              </a:r>
              <a:r>
                <a:rPr lang="de-DE" sz="600" b="1" dirty="0"/>
                <a:t> </a:t>
              </a:r>
              <a:r>
                <a:rPr lang="de-DE" sz="600" b="1" dirty="0" err="1"/>
                <a:t>devices</a:t>
              </a:r>
              <a:r>
                <a:rPr lang="de-DE" sz="600" dirty="0"/>
                <a:t>," IEEE Transactions on </a:t>
              </a:r>
              <a:r>
                <a:rPr lang="de-DE" sz="600" dirty="0" err="1"/>
                <a:t>Advanced</a:t>
              </a:r>
              <a:r>
                <a:rPr lang="de-DE" sz="600" dirty="0"/>
                <a:t> </a:t>
              </a:r>
              <a:r>
                <a:rPr lang="de-DE" sz="600" dirty="0" err="1"/>
                <a:t>Packaging</a:t>
              </a:r>
              <a:r>
                <a:rPr lang="de-DE" sz="600" dirty="0"/>
                <a:t>, Vol. 26, </a:t>
              </a:r>
              <a:r>
                <a:rPr lang="de-DE" sz="600" dirty="0" err="1"/>
                <a:t>No</a:t>
              </a:r>
              <a:r>
                <a:rPr lang="de-DE" sz="600" dirty="0"/>
                <a:t>. 3, pp. 227-232, Aug 2003.</a:t>
              </a:r>
            </a:p>
          </p:txBody>
        </p:sp>
      </p:grpSp>
      <p:sp>
        <p:nvSpPr>
          <p:cNvPr id="10" name="Gewitterblitz 9">
            <a:extLst>
              <a:ext uri="{FF2B5EF4-FFF2-40B4-BE49-F238E27FC236}">
                <a16:creationId xmlns:a16="http://schemas.microsoft.com/office/drawing/2014/main" id="{DFE49569-59E7-4BD0-A043-3D90EAA878C3}"/>
              </a:ext>
            </a:extLst>
          </p:cNvPr>
          <p:cNvSpPr/>
          <p:nvPr/>
        </p:nvSpPr>
        <p:spPr>
          <a:xfrm flipH="1">
            <a:off x="4442944" y="2926368"/>
            <a:ext cx="161450" cy="196489"/>
          </a:xfrm>
          <a:prstGeom prst="lightningBolt">
            <a:avLst/>
          </a:prstGeom>
          <a:gradFill>
            <a:gsLst>
              <a:gs pos="0">
                <a:srgbClr val="FF0000"/>
              </a:gs>
              <a:gs pos="100000">
                <a:srgbClr val="FFC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Gewitterblitz 15">
            <a:extLst>
              <a:ext uri="{FF2B5EF4-FFF2-40B4-BE49-F238E27FC236}">
                <a16:creationId xmlns:a16="http://schemas.microsoft.com/office/drawing/2014/main" id="{DAF29EA0-7D23-4498-9D52-0619DA331AB5}"/>
              </a:ext>
            </a:extLst>
          </p:cNvPr>
          <p:cNvSpPr/>
          <p:nvPr/>
        </p:nvSpPr>
        <p:spPr>
          <a:xfrm flipH="1">
            <a:off x="4418713" y="3457486"/>
            <a:ext cx="161450" cy="196489"/>
          </a:xfrm>
          <a:prstGeom prst="lightningBolt">
            <a:avLst/>
          </a:prstGeom>
          <a:gradFill>
            <a:gsLst>
              <a:gs pos="0">
                <a:srgbClr val="FF0000"/>
              </a:gs>
              <a:gs pos="100000">
                <a:srgbClr val="FFC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Gewitterblitz 16">
            <a:extLst>
              <a:ext uri="{FF2B5EF4-FFF2-40B4-BE49-F238E27FC236}">
                <a16:creationId xmlns:a16="http://schemas.microsoft.com/office/drawing/2014/main" id="{96B1B74F-D060-4196-BAEE-0F8C9F5374AE}"/>
              </a:ext>
            </a:extLst>
          </p:cNvPr>
          <p:cNvSpPr/>
          <p:nvPr/>
        </p:nvSpPr>
        <p:spPr>
          <a:xfrm flipH="1">
            <a:off x="4413600" y="3838863"/>
            <a:ext cx="161450" cy="196489"/>
          </a:xfrm>
          <a:prstGeom prst="lightningBolt">
            <a:avLst/>
          </a:prstGeom>
          <a:gradFill>
            <a:gsLst>
              <a:gs pos="0">
                <a:srgbClr val="FF0000"/>
              </a:gs>
              <a:gs pos="100000">
                <a:srgbClr val="FFC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Gewitterblitz 17">
            <a:extLst>
              <a:ext uri="{FF2B5EF4-FFF2-40B4-BE49-F238E27FC236}">
                <a16:creationId xmlns:a16="http://schemas.microsoft.com/office/drawing/2014/main" id="{CE232432-B05E-4FA4-908D-7E6C041871DA}"/>
              </a:ext>
            </a:extLst>
          </p:cNvPr>
          <p:cNvSpPr/>
          <p:nvPr/>
        </p:nvSpPr>
        <p:spPr>
          <a:xfrm flipH="1">
            <a:off x="4436240" y="4282338"/>
            <a:ext cx="161450" cy="196489"/>
          </a:xfrm>
          <a:prstGeom prst="lightningBolt">
            <a:avLst/>
          </a:prstGeom>
          <a:gradFill>
            <a:gsLst>
              <a:gs pos="0">
                <a:srgbClr val="FF0000"/>
              </a:gs>
              <a:gs pos="100000">
                <a:srgbClr val="FFC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0B38EC1-FAB3-42E2-B947-2AB0AF201BBC}"/>
              </a:ext>
            </a:extLst>
          </p:cNvPr>
          <p:cNvGrpSpPr/>
          <p:nvPr/>
        </p:nvGrpSpPr>
        <p:grpSpPr>
          <a:xfrm>
            <a:off x="128542" y="3864057"/>
            <a:ext cx="4202985" cy="882330"/>
            <a:chOff x="480416" y="6065520"/>
            <a:chExt cx="6724776" cy="1411728"/>
          </a:xfrm>
        </p:grpSpPr>
        <p:sp>
          <p:nvSpPr>
            <p:cNvPr id="19" name="Nach oben gebogener Pfeil 11">
              <a:extLst>
                <a:ext uri="{FF2B5EF4-FFF2-40B4-BE49-F238E27FC236}">
                  <a16:creationId xmlns:a16="http://schemas.microsoft.com/office/drawing/2014/main" id="{CFEE418E-825D-4C7D-807E-400AE2D7B620}"/>
                </a:ext>
              </a:extLst>
            </p:cNvPr>
            <p:cNvSpPr/>
            <p:nvPr/>
          </p:nvSpPr>
          <p:spPr>
            <a:xfrm rot="5400000">
              <a:off x="523980" y="6021956"/>
              <a:ext cx="1411728" cy="1498855"/>
            </a:xfrm>
            <a:prstGeom prst="bentUpArrow">
              <a:avLst>
                <a:gd name="adj1" fmla="val 35000"/>
                <a:gd name="adj2" fmla="val 34944"/>
                <a:gd name="adj3" fmla="val 35000"/>
              </a:avLst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Eingekerbter Richtungspfeil 10">
              <a:extLst>
                <a:ext uri="{FF2B5EF4-FFF2-40B4-BE49-F238E27FC236}">
                  <a16:creationId xmlns:a16="http://schemas.microsoft.com/office/drawing/2014/main" id="{50B28D33-83BB-48EB-822F-094D5AFAFF10}"/>
                </a:ext>
              </a:extLst>
            </p:cNvPr>
            <p:cNvSpPr/>
            <p:nvPr/>
          </p:nvSpPr>
          <p:spPr>
            <a:xfrm>
              <a:off x="1713053" y="6435523"/>
              <a:ext cx="5492139" cy="1041725"/>
            </a:xfrm>
            <a:prstGeom prst="chevron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4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Die Herausforderung der IR-Inspektion ist die Trennung der horizontalen Schichten</a:t>
              </a:r>
              <a:endParaRPr lang="en-US" sz="14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1" name="Eingekerbter Richtungspfeil 10">
            <a:extLst>
              <a:ext uri="{FF2B5EF4-FFF2-40B4-BE49-F238E27FC236}">
                <a16:creationId xmlns:a16="http://schemas.microsoft.com/office/drawing/2014/main" id="{6ED32F40-A4A3-423E-A5D8-6A9522AADFEB}"/>
              </a:ext>
            </a:extLst>
          </p:cNvPr>
          <p:cNvSpPr/>
          <p:nvPr/>
        </p:nvSpPr>
        <p:spPr>
          <a:xfrm>
            <a:off x="468190" y="3320147"/>
            <a:ext cx="3394593" cy="651078"/>
          </a:xfrm>
          <a:prstGeom prst="chevr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Warum nicht mit IR-Licht in verkappte Bauteile schauen?</a:t>
            </a:r>
            <a:endParaRPr lang="en-US" sz="1400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86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llipse 31">
            <a:extLst>
              <a:ext uri="{FF2B5EF4-FFF2-40B4-BE49-F238E27FC236}">
                <a16:creationId xmlns:a16="http://schemas.microsoft.com/office/drawing/2014/main" id="{B8AB2F34-DD64-409A-A177-F910ED00484D}"/>
              </a:ext>
            </a:extLst>
          </p:cNvPr>
          <p:cNvSpPr/>
          <p:nvPr/>
        </p:nvSpPr>
        <p:spPr>
          <a:xfrm>
            <a:off x="6189291" y="2157111"/>
            <a:ext cx="431572" cy="32267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Störreflexionen benachbarter Oberflächen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24.03.2021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Echtzeitdynamik der MEMS-Mechanik in verkapselten Bauelementen optisch erfassen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7</a:t>
            </a:fld>
            <a:endParaRPr lang="de-DE" dirty="0"/>
          </a:p>
        </p:txBody>
      </p:sp>
      <p:grpSp>
        <p:nvGrpSpPr>
          <p:cNvPr id="31" name="Gruppieren 30"/>
          <p:cNvGrpSpPr/>
          <p:nvPr/>
        </p:nvGrpSpPr>
        <p:grpSpPr>
          <a:xfrm>
            <a:off x="4991118" y="1838308"/>
            <a:ext cx="2873466" cy="1993191"/>
            <a:chOff x="5914856" y="1938914"/>
            <a:chExt cx="2873466" cy="1993191"/>
          </a:xfrm>
        </p:grpSpPr>
        <p:grpSp>
          <p:nvGrpSpPr>
            <p:cNvPr id="7" name="Gruppieren 6"/>
            <p:cNvGrpSpPr/>
            <p:nvPr/>
          </p:nvGrpSpPr>
          <p:grpSpPr>
            <a:xfrm>
              <a:off x="6841456" y="2425161"/>
              <a:ext cx="1603704" cy="1506944"/>
              <a:chOff x="4964906" y="1790453"/>
              <a:chExt cx="893008" cy="1157087"/>
            </a:xfrm>
          </p:grpSpPr>
          <p:sp>
            <p:nvSpPr>
              <p:cNvPr id="8" name="Rechteck 7"/>
              <p:cNvSpPr/>
              <p:nvPr/>
            </p:nvSpPr>
            <p:spPr>
              <a:xfrm>
                <a:off x="4964906" y="1936175"/>
                <a:ext cx="864394" cy="2477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" name="Rechteck 8"/>
              <p:cNvSpPr/>
              <p:nvPr/>
            </p:nvSpPr>
            <p:spPr>
              <a:xfrm>
                <a:off x="4964906" y="2388283"/>
                <a:ext cx="864394" cy="7648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Rechteck 9"/>
              <p:cNvSpPr/>
              <p:nvPr/>
            </p:nvSpPr>
            <p:spPr>
              <a:xfrm>
                <a:off x="4964907" y="2583799"/>
                <a:ext cx="864394" cy="3637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Textfeld 10"/>
              <p:cNvSpPr txBox="1"/>
              <p:nvPr/>
            </p:nvSpPr>
            <p:spPr>
              <a:xfrm>
                <a:off x="5857877" y="1790453"/>
                <a:ext cx="37" cy="1423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ts val="2000"/>
                  </a:lnSpc>
                  <a:spcAft>
                    <a:spcPts val="600"/>
                  </a:spcAft>
                </a:pPr>
                <a:endParaRPr lang="de-DE" sz="1200" dirty="0"/>
              </a:p>
            </p:txBody>
          </p:sp>
        </p:grpSp>
        <p:sp>
          <p:nvSpPr>
            <p:cNvPr id="12" name="Rechteck 11"/>
            <p:cNvSpPr/>
            <p:nvPr/>
          </p:nvSpPr>
          <p:spPr>
            <a:xfrm rot="1461367">
              <a:off x="8182669" y="2183331"/>
              <a:ext cx="201763" cy="480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/>
            <p:cNvSpPr/>
            <p:nvPr/>
          </p:nvSpPr>
          <p:spPr>
            <a:xfrm rot="19968941">
              <a:off x="8010102" y="2283556"/>
              <a:ext cx="134077" cy="4377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/>
            <p:cNvSpPr/>
            <p:nvPr/>
          </p:nvSpPr>
          <p:spPr>
            <a:xfrm rot="19968941">
              <a:off x="7922706" y="2359467"/>
              <a:ext cx="80188" cy="59650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/>
            <p:cNvSpPr/>
            <p:nvPr/>
          </p:nvSpPr>
          <p:spPr>
            <a:xfrm rot="19968941">
              <a:off x="7746438" y="2479067"/>
              <a:ext cx="46554" cy="832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Gleichschenkliges Dreieck 15"/>
            <p:cNvSpPr/>
            <p:nvPr/>
          </p:nvSpPr>
          <p:spPr>
            <a:xfrm rot="12140438">
              <a:off x="7844622" y="3339180"/>
              <a:ext cx="129531" cy="97254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7738118" y="1938914"/>
              <a:ext cx="384245" cy="2740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000"/>
                </a:lnSpc>
                <a:spcAft>
                  <a:spcPts val="600"/>
                </a:spcAft>
              </a:pPr>
              <a:r>
                <a:rPr lang="de-DE" sz="1200" dirty="0"/>
                <a:t>31%</a:t>
              </a: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7450001" y="2104060"/>
              <a:ext cx="384245" cy="2740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000"/>
                </a:lnSpc>
                <a:spcAft>
                  <a:spcPts val="600"/>
                </a:spcAft>
              </a:pPr>
              <a:r>
                <a:rPr lang="de-DE" sz="1200" dirty="0"/>
                <a:t>15%</a:t>
              </a: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7252801" y="2266123"/>
              <a:ext cx="277621" cy="2740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000"/>
                </a:lnSpc>
                <a:spcAft>
                  <a:spcPts val="600"/>
                </a:spcAft>
              </a:pPr>
              <a:r>
                <a:rPr lang="de-DE" sz="1200" dirty="0"/>
                <a:t>7%</a:t>
              </a:r>
            </a:p>
          </p:txBody>
        </p:sp>
        <p:sp>
          <p:nvSpPr>
            <p:cNvPr id="20" name="Gleichschenkliges Dreieck 19"/>
            <p:cNvSpPr/>
            <p:nvPr/>
          </p:nvSpPr>
          <p:spPr>
            <a:xfrm rot="19881700">
              <a:off x="7849556" y="2220465"/>
              <a:ext cx="204454" cy="97254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Gleichschenkliges Dreieck 20"/>
            <p:cNvSpPr/>
            <p:nvPr/>
          </p:nvSpPr>
          <p:spPr>
            <a:xfrm rot="19881700">
              <a:off x="7716491" y="2311070"/>
              <a:ext cx="146175" cy="97254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Gleichschenkliges Dreieck 21"/>
            <p:cNvSpPr/>
            <p:nvPr/>
          </p:nvSpPr>
          <p:spPr>
            <a:xfrm rot="19881700">
              <a:off x="7497246" y="2439598"/>
              <a:ext cx="110553" cy="97254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hteck 22"/>
            <p:cNvSpPr/>
            <p:nvPr/>
          </p:nvSpPr>
          <p:spPr>
            <a:xfrm rot="1461367">
              <a:off x="8048742" y="2626335"/>
              <a:ext cx="79529" cy="76044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/>
            <p:cNvSpPr/>
            <p:nvPr/>
          </p:nvSpPr>
          <p:spPr>
            <a:xfrm rot="1461367">
              <a:off x="8099318" y="2612383"/>
              <a:ext cx="79529" cy="25379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6295664" y="3105754"/>
              <a:ext cx="470095" cy="1853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000"/>
                </a:lnSpc>
                <a:spcAft>
                  <a:spcPts val="600"/>
                </a:spcAft>
              </a:pPr>
              <a:r>
                <a:rPr lang="de-DE" sz="1200" dirty="0"/>
                <a:t>MEMS</a:t>
              </a: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6101061" y="2643775"/>
              <a:ext cx="844936" cy="2740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000"/>
                </a:lnSpc>
                <a:spcAft>
                  <a:spcPts val="600"/>
                </a:spcAft>
              </a:pPr>
              <a:r>
                <a:rPr lang="de-DE" sz="1200" dirty="0" err="1"/>
                <a:t>cap</a:t>
              </a:r>
              <a:r>
                <a:rPr lang="de-DE" sz="1200" dirty="0"/>
                <a:t>-wafer</a:t>
              </a: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5914856" y="3531149"/>
              <a:ext cx="1114511" cy="2740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000"/>
                </a:lnSpc>
                <a:spcAft>
                  <a:spcPts val="600"/>
                </a:spcAft>
              </a:pPr>
              <a:r>
                <a:rPr lang="de-DE" sz="1200" dirty="0"/>
                <a:t>MEMS-wafer</a:t>
              </a: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8297454" y="1943474"/>
              <a:ext cx="490868" cy="2740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000"/>
                </a:lnSpc>
                <a:spcAft>
                  <a:spcPts val="600"/>
                </a:spcAft>
              </a:pPr>
              <a:r>
                <a:rPr lang="de-DE" sz="1200" dirty="0"/>
                <a:t>100%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3CF7473-FFDE-439B-9782-755B63D2065B}"/>
              </a:ext>
            </a:extLst>
          </p:cNvPr>
          <p:cNvGrpSpPr/>
          <p:nvPr/>
        </p:nvGrpSpPr>
        <p:grpSpPr>
          <a:xfrm>
            <a:off x="386321" y="2075113"/>
            <a:ext cx="3725586" cy="1584401"/>
            <a:chOff x="965941" y="2900782"/>
            <a:chExt cx="3725586" cy="1584401"/>
          </a:xfrm>
        </p:grpSpPr>
        <p:grpSp>
          <p:nvGrpSpPr>
            <p:cNvPr id="33" name="Gruppieren 32"/>
            <p:cNvGrpSpPr/>
            <p:nvPr/>
          </p:nvGrpSpPr>
          <p:grpSpPr>
            <a:xfrm>
              <a:off x="988199" y="2900782"/>
              <a:ext cx="3703328" cy="1584401"/>
              <a:chOff x="1285018" y="2868571"/>
              <a:chExt cx="3703328" cy="1584401"/>
            </a:xfrm>
          </p:grpSpPr>
          <p:sp>
            <p:nvSpPr>
              <p:cNvPr id="35" name="Rechteck 34"/>
              <p:cNvSpPr/>
              <p:nvPr/>
            </p:nvSpPr>
            <p:spPr>
              <a:xfrm>
                <a:off x="4181715" y="3835594"/>
                <a:ext cx="412750" cy="940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6" name="Gruppieren 35"/>
              <p:cNvGrpSpPr/>
              <p:nvPr/>
            </p:nvGrpSpPr>
            <p:grpSpPr>
              <a:xfrm>
                <a:off x="1290597" y="3314050"/>
                <a:ext cx="3199056" cy="863556"/>
                <a:chOff x="3468128" y="2058429"/>
                <a:chExt cx="4852087" cy="1109020"/>
              </a:xfrm>
            </p:grpSpPr>
            <p:sp>
              <p:nvSpPr>
                <p:cNvPr id="37" name="Rechteck 36"/>
                <p:cNvSpPr/>
                <p:nvPr/>
              </p:nvSpPr>
              <p:spPr>
                <a:xfrm>
                  <a:off x="3468128" y="2058429"/>
                  <a:ext cx="4852087" cy="403654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hteck 37"/>
                <p:cNvSpPr/>
                <p:nvPr/>
              </p:nvSpPr>
              <p:spPr>
                <a:xfrm>
                  <a:off x="3855308" y="2549612"/>
                  <a:ext cx="4077729" cy="144161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Rechteck 38"/>
                <p:cNvSpPr/>
                <p:nvPr/>
              </p:nvSpPr>
              <p:spPr>
                <a:xfrm>
                  <a:off x="3468130" y="2549612"/>
                  <a:ext cx="321275" cy="617837"/>
                </a:xfrm>
                <a:prstGeom prst="rect">
                  <a:avLst/>
                </a:prstGeom>
                <a:solidFill>
                  <a:sysClr val="window" lastClr="FFFFFF">
                    <a:lumMod val="65000"/>
                  </a:sysClr>
                </a:solidFill>
                <a:ln w="1270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Rechteck 39"/>
                <p:cNvSpPr/>
                <p:nvPr/>
              </p:nvSpPr>
              <p:spPr>
                <a:xfrm>
                  <a:off x="7998940" y="2549611"/>
                  <a:ext cx="321275" cy="617838"/>
                </a:xfrm>
                <a:prstGeom prst="rect">
                  <a:avLst/>
                </a:prstGeom>
                <a:solidFill>
                  <a:sysClr val="window" lastClr="FFFFFF">
                    <a:lumMod val="65000"/>
                  </a:sysClr>
                </a:solidFill>
                <a:ln w="1270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Rechteck 40"/>
                <p:cNvSpPr/>
                <p:nvPr/>
              </p:nvSpPr>
              <p:spPr>
                <a:xfrm>
                  <a:off x="3789405" y="2767913"/>
                  <a:ext cx="4209535" cy="399536"/>
                </a:xfrm>
                <a:prstGeom prst="rect">
                  <a:avLst/>
                </a:prstGeom>
                <a:solidFill>
                  <a:sysClr val="window" lastClr="FFFFFF">
                    <a:lumMod val="65000"/>
                  </a:sysClr>
                </a:solidFill>
                <a:ln w="1270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Rechteck 41"/>
                <p:cNvSpPr/>
                <p:nvPr/>
              </p:nvSpPr>
              <p:spPr>
                <a:xfrm>
                  <a:off x="3468130" y="2471351"/>
                  <a:ext cx="255373" cy="78260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hteck 42"/>
                <p:cNvSpPr/>
                <p:nvPr/>
              </p:nvSpPr>
              <p:spPr>
                <a:xfrm>
                  <a:off x="8064842" y="2465172"/>
                  <a:ext cx="255373" cy="78260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Abgerundetes Rechteck 43"/>
                <p:cNvSpPr/>
                <p:nvPr/>
              </p:nvSpPr>
              <p:spPr>
                <a:xfrm>
                  <a:off x="3855307" y="2260256"/>
                  <a:ext cx="1845277" cy="23066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Abgerundetes Rechteck 44"/>
                <p:cNvSpPr/>
                <p:nvPr/>
              </p:nvSpPr>
              <p:spPr>
                <a:xfrm>
                  <a:off x="6087762" y="2260256"/>
                  <a:ext cx="1845275" cy="23066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46" name="Gerade Verbindung mit Pfeil 45"/>
              <p:cNvCxnSpPr/>
              <p:nvPr/>
            </p:nvCxnSpPr>
            <p:spPr>
              <a:xfrm flipH="1" flipV="1">
                <a:off x="1743461" y="3459193"/>
                <a:ext cx="1864" cy="23089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sp>
            <p:nvSpPr>
              <p:cNvPr id="47" name="Textfeld 46"/>
              <p:cNvSpPr txBox="1"/>
              <p:nvPr/>
            </p:nvSpPr>
            <p:spPr>
              <a:xfrm>
                <a:off x="4132688" y="3306933"/>
                <a:ext cx="27603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Si</a:t>
                </a:r>
              </a:p>
            </p:txBody>
          </p:sp>
          <p:cxnSp>
            <p:nvCxnSpPr>
              <p:cNvPr id="49" name="Gerader Verbinder 48"/>
              <p:cNvCxnSpPr/>
              <p:nvPr/>
            </p:nvCxnSpPr>
            <p:spPr>
              <a:xfrm flipV="1">
                <a:off x="3732767" y="3091583"/>
                <a:ext cx="28359" cy="261319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0" name="Textfeld 49"/>
              <p:cNvSpPr txBox="1"/>
              <p:nvPr/>
            </p:nvSpPr>
            <p:spPr>
              <a:xfrm>
                <a:off x="3438542" y="2868571"/>
                <a:ext cx="75693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Si-cap</a:t>
                </a:r>
                <a:r>
                  <a:rPr kumimoji="0" lang="en-US" sz="800" b="0" i="0" u="none" strike="noStrike" kern="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wafer</a:t>
                </a: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Textfeld 51"/>
              <p:cNvSpPr txBox="1"/>
              <p:nvPr/>
            </p:nvSpPr>
            <p:spPr>
              <a:xfrm>
                <a:off x="1735694" y="3492865"/>
                <a:ext cx="67999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20-20</a:t>
                </a: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0 µm</a:t>
                </a:r>
              </a:p>
            </p:txBody>
          </p:sp>
          <p:sp>
            <p:nvSpPr>
              <p:cNvPr id="53" name="Textfeld 52"/>
              <p:cNvSpPr txBox="1"/>
              <p:nvPr/>
            </p:nvSpPr>
            <p:spPr>
              <a:xfrm>
                <a:off x="3532203" y="3652122"/>
                <a:ext cx="6222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10-20 µm</a:t>
                </a:r>
              </a:p>
            </p:txBody>
          </p:sp>
          <p:sp>
            <p:nvSpPr>
              <p:cNvPr id="55" name="Textfeld 54"/>
              <p:cNvSpPr txBox="1"/>
              <p:nvPr/>
            </p:nvSpPr>
            <p:spPr>
              <a:xfrm>
                <a:off x="4393002" y="3059992"/>
                <a:ext cx="41549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bond</a:t>
                </a:r>
              </a:p>
            </p:txBody>
          </p:sp>
          <p:cxnSp>
            <p:nvCxnSpPr>
              <p:cNvPr id="56" name="Gerader Verbinder 55"/>
              <p:cNvCxnSpPr/>
              <p:nvPr/>
            </p:nvCxnSpPr>
            <p:spPr>
              <a:xfrm flipV="1">
                <a:off x="4417179" y="3212272"/>
                <a:ext cx="159374" cy="44655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7" name="Gerader Verbinder 56"/>
              <p:cNvCxnSpPr/>
              <p:nvPr/>
            </p:nvCxnSpPr>
            <p:spPr>
              <a:xfrm>
                <a:off x="4099736" y="3742296"/>
                <a:ext cx="452280" cy="472133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61" name="Textfeld 60"/>
              <p:cNvSpPr txBox="1"/>
              <p:nvPr/>
            </p:nvSpPr>
            <p:spPr>
              <a:xfrm>
                <a:off x="4066299" y="4182223"/>
                <a:ext cx="92204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MEMS structure</a:t>
                </a:r>
              </a:p>
            </p:txBody>
          </p:sp>
          <p:cxnSp>
            <p:nvCxnSpPr>
              <p:cNvPr id="64" name="Gerade Verbindung mit Pfeil 63"/>
              <p:cNvCxnSpPr/>
              <p:nvPr/>
            </p:nvCxnSpPr>
            <p:spPr>
              <a:xfrm flipH="1">
                <a:off x="3477579" y="3812340"/>
                <a:ext cx="922" cy="115824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65" name="Gerade Verbindung mit Pfeil 64"/>
              <p:cNvCxnSpPr/>
              <p:nvPr/>
            </p:nvCxnSpPr>
            <p:spPr>
              <a:xfrm flipV="1">
                <a:off x="3480193" y="3581859"/>
                <a:ext cx="0" cy="105873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 w="med" len="med"/>
                <a:tailEnd type="none" w="med" len="med"/>
              </a:ln>
              <a:effectLst/>
            </p:spPr>
          </p:cxnSp>
          <p:sp>
            <p:nvSpPr>
              <p:cNvPr id="66" name="Textfeld 65"/>
              <p:cNvSpPr txBox="1"/>
              <p:nvPr/>
            </p:nvSpPr>
            <p:spPr>
              <a:xfrm>
                <a:off x="1285018" y="4196492"/>
                <a:ext cx="2766783" cy="2564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ts val="2000"/>
                  </a:lnSpc>
                  <a:spcAft>
                    <a:spcPts val="600"/>
                  </a:spcAft>
                </a:pPr>
                <a:r>
                  <a:rPr lang="en-US" sz="1000" dirty="0"/>
                  <a:t>Schematic cross section through a typical MEMS</a:t>
                </a:r>
              </a:p>
            </p:txBody>
          </p:sp>
        </p:grpSp>
        <p:sp>
          <p:nvSpPr>
            <p:cNvPr id="58" name="Textfeld 57"/>
            <p:cNvSpPr txBox="1"/>
            <p:nvPr/>
          </p:nvSpPr>
          <p:spPr>
            <a:xfrm>
              <a:off x="965941" y="4025052"/>
              <a:ext cx="9460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MEMS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substrate</a:t>
              </a: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2E2471BA-204B-489D-87BC-6AF0A6F14FE4}"/>
              </a:ext>
            </a:extLst>
          </p:cNvPr>
          <p:cNvSpPr txBox="1"/>
          <p:nvPr/>
        </p:nvSpPr>
        <p:spPr>
          <a:xfrm>
            <a:off x="7996502" y="2202953"/>
            <a:ext cx="806977" cy="1846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de-DE" sz="1200" dirty="0" err="1">
                <a:solidFill>
                  <a:srgbClr val="FF0000"/>
                </a:solidFill>
              </a:rPr>
              <a:t>Reflections</a:t>
            </a:r>
            <a:endParaRPr lang="de-DE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4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Unterdrückung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Konfokalität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24.03.2021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Echtzeitdynamik der MEMS-Mechanik in verkapselten Bauelementen optisch erfassen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8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830163" y="1708815"/>
                <a:ext cx="3814041" cy="1829553"/>
              </a:xfrm>
            </p:spPr>
            <p:txBody>
              <a:bodyPr/>
              <a:lstStyle/>
              <a:p>
                <a:r>
                  <a:rPr lang="de-DE" dirty="0"/>
                  <a:t>Ein Interferometer-Mikroskop ist ein konfokales Mikroskop</a:t>
                </a:r>
                <a:r>
                  <a:rPr lang="en-US" dirty="0"/>
                  <a:t>.*</a:t>
                </a:r>
                <a:br>
                  <a:rPr lang="en-US" dirty="0"/>
                </a:br>
                <a:endParaRPr lang="en-US" dirty="0"/>
              </a:p>
              <a:p>
                <a:r>
                  <a:rPr lang="de-DE" dirty="0"/>
                  <a:t>Die Unterdrückung von </a:t>
                </a:r>
                <a:r>
                  <a:rPr lang="de-DE" dirty="0" err="1"/>
                  <a:t>unfokussiertem</a:t>
                </a:r>
                <a:r>
                  <a:rPr lang="de-DE" dirty="0"/>
                  <a:t> Licht wird von der numerischen Apertur des Objektivs dominiert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5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30163" y="1708815"/>
                <a:ext cx="3814041" cy="1829553"/>
              </a:xfrm>
              <a:blipFill>
                <a:blip r:embed="rId3"/>
                <a:stretch>
                  <a:fillRect l="-3035" t="-3667" r="-17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feld 39"/>
          <p:cNvSpPr txBox="1"/>
          <p:nvPr/>
        </p:nvSpPr>
        <p:spPr>
          <a:xfrm>
            <a:off x="4209627" y="4869036"/>
            <a:ext cx="4491643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000"/>
              </a:lnSpc>
              <a:spcAft>
                <a:spcPts val="600"/>
              </a:spcAft>
            </a:pPr>
            <a:r>
              <a:rPr lang="en-US" sz="900" dirty="0"/>
              <a:t>* Robert H. Webb, “Confocal optical microscopy“, Rep. </a:t>
            </a:r>
            <a:r>
              <a:rPr lang="en-US" sz="900" dirty="0" err="1"/>
              <a:t>Prog</a:t>
            </a:r>
            <a:r>
              <a:rPr lang="en-US" sz="900" dirty="0"/>
              <a:t>. Phys. 59 (1996), 427-471.</a:t>
            </a:r>
          </a:p>
        </p:txBody>
      </p:sp>
      <p:sp>
        <p:nvSpPr>
          <p:cNvPr id="41" name="Eingekerbter Richtungspfeil 10"/>
          <p:cNvSpPr/>
          <p:nvPr/>
        </p:nvSpPr>
        <p:spPr>
          <a:xfrm flipH="1">
            <a:off x="4465570" y="3611566"/>
            <a:ext cx="4477682" cy="651078"/>
          </a:xfrm>
          <a:prstGeom prst="chevr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Die größte praktisch nutzbare NA = 0,42 reicht nicht aus für eine ausreichende Unterdrückung unerwünschter Reflexionen</a:t>
            </a:r>
            <a:endParaRPr lang="en-US" sz="1400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D5E04E0-8A45-4E93-960F-01CA4AB474AC}"/>
              </a:ext>
            </a:extLst>
          </p:cNvPr>
          <p:cNvGrpSpPr/>
          <p:nvPr/>
        </p:nvGrpSpPr>
        <p:grpSpPr>
          <a:xfrm>
            <a:off x="269122" y="1581323"/>
            <a:ext cx="4029719" cy="3054938"/>
            <a:chOff x="713543" y="1508125"/>
            <a:chExt cx="4029719" cy="3054938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543" y="1508125"/>
              <a:ext cx="4029719" cy="3054938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E8F080B-23F2-4EA3-8F9F-DB7BFD762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3113" y="2952098"/>
              <a:ext cx="1365130" cy="7514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8C41F78-8BE6-4831-AD2A-708D280F915F}"/>
              </a:ext>
            </a:extLst>
          </p:cNvPr>
          <p:cNvGrpSpPr/>
          <p:nvPr/>
        </p:nvGrpSpPr>
        <p:grpSpPr>
          <a:xfrm>
            <a:off x="0" y="1581323"/>
            <a:ext cx="4477682" cy="3035048"/>
            <a:chOff x="387752" y="1508125"/>
            <a:chExt cx="4477682" cy="3035048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80591466-87D3-42A5-9CEC-A2DE8B83133D}"/>
                </a:ext>
              </a:extLst>
            </p:cNvPr>
            <p:cNvSpPr/>
            <p:nvPr/>
          </p:nvSpPr>
          <p:spPr>
            <a:xfrm>
              <a:off x="387752" y="1508125"/>
              <a:ext cx="4477682" cy="3035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0055124C-AD09-482A-8560-B60C6CEE6604}"/>
                </a:ext>
              </a:extLst>
            </p:cNvPr>
            <p:cNvGrpSpPr/>
            <p:nvPr/>
          </p:nvGrpSpPr>
          <p:grpSpPr>
            <a:xfrm>
              <a:off x="1017676" y="1740900"/>
              <a:ext cx="3725586" cy="2036375"/>
              <a:chOff x="965941" y="2725358"/>
              <a:chExt cx="3725586" cy="2036375"/>
            </a:xfrm>
          </p:grpSpPr>
          <p:grpSp>
            <p:nvGrpSpPr>
              <p:cNvPr id="46" name="Gruppieren 45"/>
              <p:cNvGrpSpPr/>
              <p:nvPr/>
            </p:nvGrpSpPr>
            <p:grpSpPr>
              <a:xfrm>
                <a:off x="988199" y="3177332"/>
                <a:ext cx="3703328" cy="1584401"/>
                <a:chOff x="1285018" y="2868571"/>
                <a:chExt cx="3703328" cy="1584401"/>
              </a:xfrm>
            </p:grpSpPr>
            <p:sp>
              <p:nvSpPr>
                <p:cNvPr id="47" name="Rechteck 46"/>
                <p:cNvSpPr/>
                <p:nvPr/>
              </p:nvSpPr>
              <p:spPr>
                <a:xfrm>
                  <a:off x="4181715" y="3835594"/>
                  <a:ext cx="412750" cy="9405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8" name="Gruppieren 47"/>
                <p:cNvGrpSpPr/>
                <p:nvPr/>
              </p:nvGrpSpPr>
              <p:grpSpPr>
                <a:xfrm>
                  <a:off x="1290597" y="3314050"/>
                  <a:ext cx="3199056" cy="863556"/>
                  <a:chOff x="3468128" y="2058429"/>
                  <a:chExt cx="4852087" cy="1109020"/>
                </a:xfrm>
              </p:grpSpPr>
              <p:sp>
                <p:nvSpPr>
                  <p:cNvPr id="73" name="Rechteck 72"/>
                  <p:cNvSpPr/>
                  <p:nvPr/>
                </p:nvSpPr>
                <p:spPr>
                  <a:xfrm>
                    <a:off x="3468128" y="2058429"/>
                    <a:ext cx="4852087" cy="403654"/>
                  </a:xfrm>
                  <a:prstGeom prst="rect">
                    <a:avLst/>
                  </a:prstGeom>
                  <a:solidFill>
                    <a:sysClr val="window" lastClr="FFFFFF">
                      <a:lumMod val="75000"/>
                    </a:sysClr>
                  </a:solidFill>
                  <a:ln w="12700" cap="flat" cmpd="sng" algn="ctr">
                    <a:solidFill>
                      <a:sysClr val="window" lastClr="FFFFFF">
                        <a:lumMod val="75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Rechteck 73"/>
                  <p:cNvSpPr/>
                  <p:nvPr/>
                </p:nvSpPr>
                <p:spPr>
                  <a:xfrm>
                    <a:off x="3855308" y="2549612"/>
                    <a:ext cx="4077729" cy="144161"/>
                  </a:xfrm>
                  <a:prstGeom prst="rect">
                    <a:avLst/>
                  </a:prstGeom>
                  <a:solidFill>
                    <a:sysClr val="window" lastClr="FFFFFF">
                      <a:lumMod val="75000"/>
                    </a:sysClr>
                  </a:solidFill>
                  <a:ln w="12700" cap="flat" cmpd="sng" algn="ctr">
                    <a:solidFill>
                      <a:sysClr val="window" lastClr="FFFFFF">
                        <a:lumMod val="75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Rechteck 74"/>
                  <p:cNvSpPr/>
                  <p:nvPr/>
                </p:nvSpPr>
                <p:spPr>
                  <a:xfrm>
                    <a:off x="3468130" y="2549612"/>
                    <a:ext cx="321275" cy="617837"/>
                  </a:xfrm>
                  <a:prstGeom prst="rect">
                    <a:avLst/>
                  </a:prstGeom>
                  <a:solidFill>
                    <a:sysClr val="window" lastClr="FFFFFF">
                      <a:lumMod val="65000"/>
                    </a:sysClr>
                  </a:solidFill>
                  <a:ln w="12700" cap="flat" cmpd="sng" algn="ctr">
                    <a:solidFill>
                      <a:sysClr val="window" lastClr="FFFFFF">
                        <a:lumMod val="65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Rechteck 75"/>
                  <p:cNvSpPr/>
                  <p:nvPr/>
                </p:nvSpPr>
                <p:spPr>
                  <a:xfrm>
                    <a:off x="7998940" y="2549611"/>
                    <a:ext cx="321275" cy="617838"/>
                  </a:xfrm>
                  <a:prstGeom prst="rect">
                    <a:avLst/>
                  </a:prstGeom>
                  <a:solidFill>
                    <a:sysClr val="window" lastClr="FFFFFF">
                      <a:lumMod val="65000"/>
                    </a:sysClr>
                  </a:solidFill>
                  <a:ln w="12700" cap="flat" cmpd="sng" algn="ctr">
                    <a:solidFill>
                      <a:sysClr val="window" lastClr="FFFFFF">
                        <a:lumMod val="65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Rechteck 76"/>
                  <p:cNvSpPr/>
                  <p:nvPr/>
                </p:nvSpPr>
                <p:spPr>
                  <a:xfrm>
                    <a:off x="3789405" y="2767913"/>
                    <a:ext cx="4209535" cy="399536"/>
                  </a:xfrm>
                  <a:prstGeom prst="rect">
                    <a:avLst/>
                  </a:prstGeom>
                  <a:solidFill>
                    <a:sysClr val="window" lastClr="FFFFFF">
                      <a:lumMod val="65000"/>
                    </a:sysClr>
                  </a:solidFill>
                  <a:ln w="12700" cap="flat" cmpd="sng" algn="ctr">
                    <a:solidFill>
                      <a:sysClr val="window" lastClr="FFFFFF">
                        <a:lumMod val="65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Rechteck 77"/>
                  <p:cNvSpPr/>
                  <p:nvPr/>
                </p:nvSpPr>
                <p:spPr>
                  <a:xfrm>
                    <a:off x="3468130" y="2471351"/>
                    <a:ext cx="255373" cy="78260"/>
                  </a:xfrm>
                  <a:prstGeom prst="rect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Rechteck 78"/>
                  <p:cNvSpPr/>
                  <p:nvPr/>
                </p:nvSpPr>
                <p:spPr>
                  <a:xfrm>
                    <a:off x="8064842" y="2465172"/>
                    <a:ext cx="255373" cy="78260"/>
                  </a:xfrm>
                  <a:prstGeom prst="rect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Abgerundetes Rechteck 79"/>
                  <p:cNvSpPr/>
                  <p:nvPr/>
                </p:nvSpPr>
                <p:spPr>
                  <a:xfrm>
                    <a:off x="3855307" y="2260256"/>
                    <a:ext cx="1845277" cy="230660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" lastClr="FFFFF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Abgerundetes Rechteck 80"/>
                  <p:cNvSpPr/>
                  <p:nvPr/>
                </p:nvSpPr>
                <p:spPr>
                  <a:xfrm>
                    <a:off x="6087762" y="2260256"/>
                    <a:ext cx="1845275" cy="230660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" lastClr="FFFFF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49" name="Gerade Verbindung mit Pfeil 48"/>
                <p:cNvCxnSpPr/>
                <p:nvPr/>
              </p:nvCxnSpPr>
              <p:spPr>
                <a:xfrm flipH="1" flipV="1">
                  <a:off x="1743461" y="3459193"/>
                  <a:ext cx="1864" cy="23089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 w="med" len="med"/>
                  <a:tailEnd type="triangle" w="med" len="med"/>
                </a:ln>
                <a:effectLst/>
              </p:spPr>
            </p:cxnSp>
            <p:sp>
              <p:nvSpPr>
                <p:cNvPr id="50" name="Textfeld 49"/>
                <p:cNvSpPr txBox="1"/>
                <p:nvPr/>
              </p:nvSpPr>
              <p:spPr>
                <a:xfrm>
                  <a:off x="4132688" y="3306933"/>
                  <a:ext cx="27603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Si</a:t>
                  </a:r>
                </a:p>
              </p:txBody>
            </p:sp>
            <p:cxnSp>
              <p:nvCxnSpPr>
                <p:cNvPr id="51" name="Gerader Verbinder 50"/>
                <p:cNvCxnSpPr/>
                <p:nvPr/>
              </p:nvCxnSpPr>
              <p:spPr>
                <a:xfrm flipV="1">
                  <a:off x="3732767" y="3091583"/>
                  <a:ext cx="28359" cy="261319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52" name="Textfeld 51"/>
                <p:cNvSpPr txBox="1"/>
                <p:nvPr/>
              </p:nvSpPr>
              <p:spPr>
                <a:xfrm>
                  <a:off x="3438542" y="2868571"/>
                  <a:ext cx="75693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Si-cap</a:t>
                  </a:r>
                  <a:r>
                    <a:rPr kumimoji="0" lang="en-US" sz="800" b="0" i="0" u="none" strike="noStrike" kern="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wafer</a:t>
                  </a: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Textfeld 52"/>
                <p:cNvSpPr txBox="1"/>
                <p:nvPr/>
              </p:nvSpPr>
              <p:spPr>
                <a:xfrm>
                  <a:off x="1735694" y="3492865"/>
                  <a:ext cx="67999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800" kern="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+mn-ea"/>
                      <a:cs typeface="+mn-cs"/>
                    </a:rPr>
                    <a:t>20-20</a:t>
                  </a:r>
                  <a:r>
                    <a: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0 µm</a:t>
                  </a:r>
                </a:p>
              </p:txBody>
            </p:sp>
            <p:sp>
              <p:nvSpPr>
                <p:cNvPr id="54" name="Textfeld 53"/>
                <p:cNvSpPr txBox="1"/>
                <p:nvPr/>
              </p:nvSpPr>
              <p:spPr>
                <a:xfrm>
                  <a:off x="3532203" y="3652122"/>
                  <a:ext cx="6222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10-20 µm</a:t>
                  </a:r>
                </a:p>
              </p:txBody>
            </p:sp>
            <p:sp>
              <p:nvSpPr>
                <p:cNvPr id="62" name="Textfeld 61"/>
                <p:cNvSpPr txBox="1"/>
                <p:nvPr/>
              </p:nvSpPr>
              <p:spPr>
                <a:xfrm>
                  <a:off x="4393002" y="3059992"/>
                  <a:ext cx="41549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bond</a:t>
                  </a:r>
                </a:p>
              </p:txBody>
            </p:sp>
            <p:cxnSp>
              <p:nvCxnSpPr>
                <p:cNvPr id="63" name="Gerader Verbinder 62"/>
                <p:cNvCxnSpPr/>
                <p:nvPr/>
              </p:nvCxnSpPr>
              <p:spPr>
                <a:xfrm flipV="1">
                  <a:off x="4417179" y="3212272"/>
                  <a:ext cx="159374" cy="446551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4" name="Gerader Verbinder 63"/>
                <p:cNvCxnSpPr/>
                <p:nvPr/>
              </p:nvCxnSpPr>
              <p:spPr>
                <a:xfrm>
                  <a:off x="4099736" y="3742296"/>
                  <a:ext cx="452280" cy="47213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66" name="Textfeld 65"/>
                <p:cNvSpPr txBox="1"/>
                <p:nvPr/>
              </p:nvSpPr>
              <p:spPr>
                <a:xfrm>
                  <a:off x="4066299" y="4182223"/>
                  <a:ext cx="922047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MEMS structure</a:t>
                  </a:r>
                </a:p>
              </p:txBody>
            </p:sp>
            <p:cxnSp>
              <p:nvCxnSpPr>
                <p:cNvPr id="70" name="Gerade Verbindung mit Pfeil 69"/>
                <p:cNvCxnSpPr/>
                <p:nvPr/>
              </p:nvCxnSpPr>
              <p:spPr>
                <a:xfrm flipH="1">
                  <a:off x="3477579" y="3812340"/>
                  <a:ext cx="922" cy="115824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 w="med" len="med"/>
                  <a:tailEnd type="none" w="med" len="med"/>
                </a:ln>
                <a:effectLst/>
              </p:spPr>
            </p:cxnSp>
            <p:cxnSp>
              <p:nvCxnSpPr>
                <p:cNvPr id="71" name="Gerade Verbindung mit Pfeil 70"/>
                <p:cNvCxnSpPr/>
                <p:nvPr/>
              </p:nvCxnSpPr>
              <p:spPr>
                <a:xfrm flipV="1">
                  <a:off x="3480193" y="3581859"/>
                  <a:ext cx="0" cy="10587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 w="med" len="med"/>
                  <a:tailEnd type="none" w="med" len="med"/>
                </a:ln>
                <a:effectLst/>
              </p:spPr>
            </p:cxnSp>
            <p:sp>
              <p:nvSpPr>
                <p:cNvPr id="72" name="Textfeld 71"/>
                <p:cNvSpPr txBox="1"/>
                <p:nvPr/>
              </p:nvSpPr>
              <p:spPr>
                <a:xfrm>
                  <a:off x="1285018" y="4196492"/>
                  <a:ext cx="2766783" cy="2564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ts val="2000"/>
                    </a:lnSpc>
                    <a:spcAft>
                      <a:spcPts val="600"/>
                    </a:spcAft>
                  </a:pPr>
                  <a:r>
                    <a:rPr lang="en-US" sz="1000" dirty="0"/>
                    <a:t>Schematic cross section through a typical MEMS</a:t>
                  </a:r>
                </a:p>
              </p:txBody>
            </p:sp>
          </p:grpSp>
          <p:sp>
            <p:nvSpPr>
              <p:cNvPr id="83" name="Textfeld 82"/>
              <p:cNvSpPr txBox="1"/>
              <p:nvPr/>
            </p:nvSpPr>
            <p:spPr>
              <a:xfrm>
                <a:off x="965941" y="4301602"/>
                <a:ext cx="94609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MEMS </a:t>
                </a:r>
                <a:r>
                  <a:rPr kumimoji="0" lang="de-DE" sz="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substrate</a:t>
                </a:r>
                <a:endPara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9" name="Gruppieren 8"/>
              <p:cNvGrpSpPr/>
              <p:nvPr/>
            </p:nvGrpSpPr>
            <p:grpSpPr>
              <a:xfrm>
                <a:off x="1274138" y="2725358"/>
                <a:ext cx="2666845" cy="1279919"/>
                <a:chOff x="1274138" y="2725358"/>
                <a:chExt cx="2666845" cy="1279919"/>
              </a:xfrm>
            </p:grpSpPr>
            <p:pic>
              <p:nvPicPr>
                <p:cNvPr id="7" name="Grafik 6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5882" b="91049" l="2550" r="94497">
                              <a14:foregroundMark x1="6711" y1="35806" x2="2953" y2="28133"/>
                              <a14:foregroundMark x1="7651" y1="32992" x2="5772" y2="19949"/>
                              <a14:foregroundMark x1="4698" y1="21739" x2="2953" y2="9719"/>
                              <a14:foregroundMark x1="37047" y1="29668" x2="64027" y2="27877"/>
                              <a14:foregroundMark x1="61879" y1="31202" x2="60134" y2="55754"/>
                              <a14:foregroundMark x1="36644" y1="37596" x2="41342" y2="62148"/>
                              <a14:foregroundMark x1="37852" y1="48338" x2="37584" y2="57545"/>
                              <a14:foregroundMark x1="85235" y1="51407" x2="84832" y2="82097"/>
                              <a14:foregroundMark x1="84161" y1="66752" x2="84564" y2="91560"/>
                              <a14:foregroundMark x1="74362" y1="50128" x2="75168" y2="71867"/>
                              <a14:foregroundMark x1="94497" y1="52430" x2="93289" y2="72634"/>
                              <a14:foregroundMark x1="73423" y1="47059" x2="92752" y2="46547"/>
                              <a14:foregroundMark x1="74362" y1="49361" x2="72215" y2="62404"/>
                              <a14:foregroundMark x1="22685" y1="10997" x2="23624" y2="11765"/>
                              <a14:foregroundMark x1="23758" y1="11765" x2="23758" y2="11765"/>
                              <a14:foregroundMark x1="24698" y1="13555" x2="25638" y2="29668"/>
                              <a14:foregroundMark x1="26443" y1="28645" x2="26711" y2="6138"/>
                              <a14:foregroundMark x1="21342" y1="9207" x2="11007" y2="6394"/>
                              <a14:foregroundMark x1="2550" y1="10742" x2="2819" y2="32225"/>
                              <a14:foregroundMark x1="14765" y1="38107" x2="14765" y2="87980"/>
                              <a14:foregroundMark x1="71946" y1="70077" x2="76107" y2="76215"/>
                              <a14:foregroundMark x1="72483" y1="58568" x2="71946" y2="68542"/>
                              <a14:foregroundMark x1="72886" y1="52941" x2="71812" y2="4833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8554"/>
                <a:stretch/>
              </p:blipFill>
              <p:spPr>
                <a:xfrm>
                  <a:off x="1274138" y="2725358"/>
                  <a:ext cx="2666845" cy="1279919"/>
                </a:xfrm>
                <a:prstGeom prst="rect">
                  <a:avLst/>
                </a:prstGeom>
              </p:spPr>
            </p:pic>
            <p:sp>
              <p:nvSpPr>
                <p:cNvPr id="8" name="Textfeld 7"/>
                <p:cNvSpPr txBox="1"/>
                <p:nvPr/>
              </p:nvSpPr>
              <p:spPr>
                <a:xfrm>
                  <a:off x="1547247" y="2912223"/>
                  <a:ext cx="213200" cy="2564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ts val="2000"/>
                    </a:lnSpc>
                    <a:spcAft>
                      <a:spcPts val="600"/>
                    </a:spcAft>
                  </a:pPr>
                  <a:r>
                    <a:rPr lang="de-DE" sz="1200" b="1" dirty="0"/>
                    <a:t>0.1</a:t>
                  </a:r>
                </a:p>
              </p:txBody>
            </p:sp>
            <p:sp>
              <p:nvSpPr>
                <p:cNvPr id="37" name="Textfeld 36"/>
                <p:cNvSpPr txBox="1"/>
                <p:nvPr/>
              </p:nvSpPr>
              <p:spPr>
                <a:xfrm>
                  <a:off x="2487393" y="3235712"/>
                  <a:ext cx="213200" cy="2274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ts val="2000"/>
                    </a:lnSpc>
                    <a:spcAft>
                      <a:spcPts val="600"/>
                    </a:spcAft>
                  </a:pPr>
                  <a:r>
                    <a:rPr lang="de-DE" sz="1200" b="1" dirty="0"/>
                    <a:t>0.4</a:t>
                  </a:r>
                </a:p>
              </p:txBody>
            </p:sp>
            <p:sp>
              <p:nvSpPr>
                <p:cNvPr id="38" name="Textfeld 37"/>
                <p:cNvSpPr txBox="1"/>
                <p:nvPr/>
              </p:nvSpPr>
              <p:spPr>
                <a:xfrm>
                  <a:off x="3429117" y="3472842"/>
                  <a:ext cx="213200" cy="2274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ts val="2000"/>
                    </a:lnSpc>
                    <a:spcAft>
                      <a:spcPts val="600"/>
                    </a:spcAft>
                  </a:pPr>
                  <a:r>
                    <a:rPr lang="de-DE" sz="1200" b="1" dirty="0"/>
                    <a:t>0.9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2827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24.03.2021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Echtzeitdynamik der MEMS-Mechanik in verkapselten Bauelementen optisch erfassen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076950" y="1231900"/>
            <a:ext cx="412750" cy="940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haltsplatzhalter 2"/>
          <p:cNvSpPr>
            <a:spLocks noGrp="1"/>
          </p:cNvSpPr>
          <p:nvPr>
            <p:ph idx="1"/>
          </p:nvPr>
        </p:nvSpPr>
        <p:spPr>
          <a:xfrm>
            <a:off x="4517775" y="1497086"/>
            <a:ext cx="4652645" cy="1472755"/>
          </a:xfrm>
        </p:spPr>
        <p:txBody>
          <a:bodyPr/>
          <a:lstStyle/>
          <a:p>
            <a:r>
              <a:rPr lang="de-DE" dirty="0"/>
              <a:t>Interferenz nur für ein perfekt abgeglichenes Interferometer innerhalb der Kohärenzlänge </a:t>
            </a:r>
            <a:r>
              <a:rPr lang="en-US" dirty="0" err="1"/>
              <a:t>l</a:t>
            </a:r>
            <a:r>
              <a:rPr lang="en-US" baseline="-25000" dirty="0" err="1"/>
              <a:t>c</a:t>
            </a:r>
            <a:r>
              <a:rPr lang="en-US" dirty="0"/>
              <a:t>.</a:t>
            </a:r>
          </a:p>
          <a:p>
            <a:r>
              <a:rPr lang="de-DE" dirty="0" err="1">
                <a:sym typeface="Wingdings" panose="05000000000000000000" pitchFamily="2" charset="2"/>
              </a:rPr>
              <a:t>Unfokussiertes</a:t>
            </a:r>
            <a:r>
              <a:rPr lang="de-DE" dirty="0">
                <a:sym typeface="Wingdings" panose="05000000000000000000" pitchFamily="2" charset="2"/>
              </a:rPr>
              <a:t> Licht wird exponentiell unterdrückt</a:t>
            </a:r>
            <a:r>
              <a:rPr lang="en-US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575" y="862013"/>
            <a:ext cx="7224939" cy="646112"/>
          </a:xfrm>
        </p:spPr>
        <p:txBody>
          <a:bodyPr/>
          <a:lstStyle/>
          <a:p>
            <a:r>
              <a:rPr lang="de-DE" dirty="0"/>
              <a:t>Verwendung von kurzkohärentem </a:t>
            </a:r>
            <a:r>
              <a:rPr lang="de-DE" dirty="0" smtClean="0"/>
              <a:t>Licht</a:t>
            </a:r>
            <a:r>
              <a:rPr lang="en-US" baseline="30000" dirty="0" smtClean="0"/>
              <a:t>*</a:t>
            </a:r>
            <a:endParaRPr lang="en-US" baseline="30000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38FEC1F-7929-4B5A-AB2D-54EA3F7D770C}"/>
              </a:ext>
            </a:extLst>
          </p:cNvPr>
          <p:cNvGrpSpPr/>
          <p:nvPr/>
        </p:nvGrpSpPr>
        <p:grpSpPr>
          <a:xfrm>
            <a:off x="4866567" y="3128477"/>
            <a:ext cx="3725586" cy="1584401"/>
            <a:chOff x="965941" y="3177332"/>
            <a:chExt cx="3725586" cy="1584401"/>
          </a:xfrm>
        </p:grpSpPr>
        <p:grpSp>
          <p:nvGrpSpPr>
            <p:cNvPr id="38" name="Gruppieren 37"/>
            <p:cNvGrpSpPr/>
            <p:nvPr/>
          </p:nvGrpSpPr>
          <p:grpSpPr>
            <a:xfrm>
              <a:off x="988199" y="3177332"/>
              <a:ext cx="3703328" cy="1584401"/>
              <a:chOff x="1285018" y="2868571"/>
              <a:chExt cx="3703328" cy="1584401"/>
            </a:xfrm>
          </p:grpSpPr>
          <p:sp>
            <p:nvSpPr>
              <p:cNvPr id="39" name="Rechteck 38"/>
              <p:cNvSpPr/>
              <p:nvPr/>
            </p:nvSpPr>
            <p:spPr>
              <a:xfrm>
                <a:off x="4181715" y="3835594"/>
                <a:ext cx="412750" cy="940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3" name="Gruppieren 52"/>
              <p:cNvGrpSpPr/>
              <p:nvPr/>
            </p:nvGrpSpPr>
            <p:grpSpPr>
              <a:xfrm>
                <a:off x="1290597" y="3314050"/>
                <a:ext cx="3199056" cy="863556"/>
                <a:chOff x="3468128" y="2058429"/>
                <a:chExt cx="4852087" cy="1109020"/>
              </a:xfrm>
            </p:grpSpPr>
            <p:sp>
              <p:nvSpPr>
                <p:cNvPr id="68" name="Rechteck 67"/>
                <p:cNvSpPr/>
                <p:nvPr/>
              </p:nvSpPr>
              <p:spPr>
                <a:xfrm>
                  <a:off x="3468128" y="2058429"/>
                  <a:ext cx="4852087" cy="403654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Rechteck 68"/>
                <p:cNvSpPr/>
                <p:nvPr/>
              </p:nvSpPr>
              <p:spPr>
                <a:xfrm>
                  <a:off x="3855308" y="2549612"/>
                  <a:ext cx="4077729" cy="144161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Rechteck 69"/>
                <p:cNvSpPr/>
                <p:nvPr/>
              </p:nvSpPr>
              <p:spPr>
                <a:xfrm>
                  <a:off x="3468130" y="2549612"/>
                  <a:ext cx="321275" cy="617837"/>
                </a:xfrm>
                <a:prstGeom prst="rect">
                  <a:avLst/>
                </a:prstGeom>
                <a:solidFill>
                  <a:sysClr val="window" lastClr="FFFFFF">
                    <a:lumMod val="65000"/>
                  </a:sysClr>
                </a:solidFill>
                <a:ln w="1270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Rechteck 70"/>
                <p:cNvSpPr/>
                <p:nvPr/>
              </p:nvSpPr>
              <p:spPr>
                <a:xfrm>
                  <a:off x="7998940" y="2549611"/>
                  <a:ext cx="321275" cy="617838"/>
                </a:xfrm>
                <a:prstGeom prst="rect">
                  <a:avLst/>
                </a:prstGeom>
                <a:solidFill>
                  <a:sysClr val="window" lastClr="FFFFFF">
                    <a:lumMod val="65000"/>
                  </a:sysClr>
                </a:solidFill>
                <a:ln w="1270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Rechteck 71"/>
                <p:cNvSpPr/>
                <p:nvPr/>
              </p:nvSpPr>
              <p:spPr>
                <a:xfrm>
                  <a:off x="3789405" y="2767913"/>
                  <a:ext cx="4209535" cy="399536"/>
                </a:xfrm>
                <a:prstGeom prst="rect">
                  <a:avLst/>
                </a:prstGeom>
                <a:solidFill>
                  <a:sysClr val="window" lastClr="FFFFFF">
                    <a:lumMod val="65000"/>
                  </a:sysClr>
                </a:solidFill>
                <a:ln w="1270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Rechteck 72"/>
                <p:cNvSpPr/>
                <p:nvPr/>
              </p:nvSpPr>
              <p:spPr>
                <a:xfrm>
                  <a:off x="3468130" y="2471351"/>
                  <a:ext cx="255373" cy="78260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hteck 73"/>
                <p:cNvSpPr/>
                <p:nvPr/>
              </p:nvSpPr>
              <p:spPr>
                <a:xfrm>
                  <a:off x="8064842" y="2465172"/>
                  <a:ext cx="255373" cy="78260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Abgerundetes Rechteck 74"/>
                <p:cNvSpPr/>
                <p:nvPr/>
              </p:nvSpPr>
              <p:spPr>
                <a:xfrm>
                  <a:off x="3855307" y="2260256"/>
                  <a:ext cx="1845277" cy="23066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Abgerundetes Rechteck 75"/>
                <p:cNvSpPr/>
                <p:nvPr/>
              </p:nvSpPr>
              <p:spPr>
                <a:xfrm>
                  <a:off x="6087762" y="2260256"/>
                  <a:ext cx="1845275" cy="23066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55" name="Gerade Verbindung mit Pfeil 54"/>
              <p:cNvCxnSpPr/>
              <p:nvPr/>
            </p:nvCxnSpPr>
            <p:spPr>
              <a:xfrm flipH="1" flipV="1">
                <a:off x="1743461" y="3459193"/>
                <a:ext cx="1864" cy="23089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sp>
            <p:nvSpPr>
              <p:cNvPr id="56" name="Textfeld 55"/>
              <p:cNvSpPr txBox="1"/>
              <p:nvPr/>
            </p:nvSpPr>
            <p:spPr>
              <a:xfrm>
                <a:off x="4132688" y="3306933"/>
                <a:ext cx="27603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Si</a:t>
                </a:r>
              </a:p>
            </p:txBody>
          </p:sp>
          <p:cxnSp>
            <p:nvCxnSpPr>
              <p:cNvPr id="57" name="Gerader Verbinder 56"/>
              <p:cNvCxnSpPr/>
              <p:nvPr/>
            </p:nvCxnSpPr>
            <p:spPr>
              <a:xfrm flipV="1">
                <a:off x="3732767" y="3091583"/>
                <a:ext cx="28359" cy="261319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8" name="Textfeld 57"/>
              <p:cNvSpPr txBox="1"/>
              <p:nvPr/>
            </p:nvSpPr>
            <p:spPr>
              <a:xfrm>
                <a:off x="3438542" y="2868571"/>
                <a:ext cx="75693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Si-cap</a:t>
                </a:r>
                <a:r>
                  <a:rPr kumimoji="0" lang="en-US" sz="800" b="0" i="0" u="none" strike="noStrike" kern="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wafer</a:t>
                </a: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9" name="Textfeld 58"/>
              <p:cNvSpPr txBox="1"/>
              <p:nvPr/>
            </p:nvSpPr>
            <p:spPr>
              <a:xfrm>
                <a:off x="1735694" y="3492865"/>
                <a:ext cx="67999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20-20</a:t>
                </a: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0 µm</a:t>
                </a:r>
              </a:p>
            </p:txBody>
          </p:sp>
          <p:sp>
            <p:nvSpPr>
              <p:cNvPr id="60" name="Textfeld 59"/>
              <p:cNvSpPr txBox="1"/>
              <p:nvPr/>
            </p:nvSpPr>
            <p:spPr>
              <a:xfrm>
                <a:off x="3532203" y="3652122"/>
                <a:ext cx="6222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10-20 µm</a:t>
                </a:r>
              </a:p>
            </p:txBody>
          </p:sp>
          <p:sp>
            <p:nvSpPr>
              <p:cNvPr id="61" name="Textfeld 60"/>
              <p:cNvSpPr txBox="1"/>
              <p:nvPr/>
            </p:nvSpPr>
            <p:spPr>
              <a:xfrm>
                <a:off x="4393002" y="3059992"/>
                <a:ext cx="41549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bond</a:t>
                </a:r>
              </a:p>
            </p:txBody>
          </p:sp>
          <p:cxnSp>
            <p:nvCxnSpPr>
              <p:cNvPr id="62" name="Gerader Verbinder 61"/>
              <p:cNvCxnSpPr/>
              <p:nvPr/>
            </p:nvCxnSpPr>
            <p:spPr>
              <a:xfrm flipV="1">
                <a:off x="4417179" y="3212272"/>
                <a:ext cx="159374" cy="44655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3" name="Gerader Verbinder 62"/>
              <p:cNvCxnSpPr/>
              <p:nvPr/>
            </p:nvCxnSpPr>
            <p:spPr>
              <a:xfrm>
                <a:off x="4099736" y="3742296"/>
                <a:ext cx="452280" cy="472133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64" name="Textfeld 63"/>
              <p:cNvSpPr txBox="1"/>
              <p:nvPr/>
            </p:nvSpPr>
            <p:spPr>
              <a:xfrm>
                <a:off x="4066299" y="4182223"/>
                <a:ext cx="92204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MEMS structure</a:t>
                </a:r>
              </a:p>
            </p:txBody>
          </p:sp>
          <p:cxnSp>
            <p:nvCxnSpPr>
              <p:cNvPr id="65" name="Gerade Verbindung mit Pfeil 64"/>
              <p:cNvCxnSpPr/>
              <p:nvPr/>
            </p:nvCxnSpPr>
            <p:spPr>
              <a:xfrm flipH="1">
                <a:off x="3477579" y="3812340"/>
                <a:ext cx="922" cy="115824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66" name="Gerade Verbindung mit Pfeil 65"/>
              <p:cNvCxnSpPr/>
              <p:nvPr/>
            </p:nvCxnSpPr>
            <p:spPr>
              <a:xfrm flipV="1">
                <a:off x="3480193" y="3581859"/>
                <a:ext cx="0" cy="105873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 w="med" len="med"/>
                <a:tailEnd type="none" w="med" len="med"/>
              </a:ln>
              <a:effectLst/>
            </p:spPr>
          </p:cxnSp>
          <p:sp>
            <p:nvSpPr>
              <p:cNvPr id="67" name="Textfeld 66"/>
              <p:cNvSpPr txBox="1"/>
              <p:nvPr/>
            </p:nvSpPr>
            <p:spPr>
              <a:xfrm>
                <a:off x="1285018" y="4196492"/>
                <a:ext cx="2766783" cy="2564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ts val="2000"/>
                  </a:lnSpc>
                  <a:spcAft>
                    <a:spcPts val="600"/>
                  </a:spcAft>
                </a:pPr>
                <a:r>
                  <a:rPr lang="en-US" sz="1000" dirty="0"/>
                  <a:t>Schematic cross section through a typical MEMS</a:t>
                </a:r>
              </a:p>
            </p:txBody>
          </p:sp>
        </p:grpSp>
        <p:sp>
          <p:nvSpPr>
            <p:cNvPr id="77" name="Textfeld 76"/>
            <p:cNvSpPr txBox="1"/>
            <p:nvPr/>
          </p:nvSpPr>
          <p:spPr>
            <a:xfrm>
              <a:off x="965941" y="4301602"/>
              <a:ext cx="9460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MEMS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substrate</a:t>
              </a: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8" name="Textfeld 77"/>
          <p:cNvSpPr txBox="1"/>
          <p:nvPr/>
        </p:nvSpPr>
        <p:spPr>
          <a:xfrm>
            <a:off x="5258915" y="4869036"/>
            <a:ext cx="3373116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000"/>
              </a:lnSpc>
              <a:spcAft>
                <a:spcPts val="600"/>
              </a:spcAft>
            </a:pPr>
            <a:r>
              <a:rPr lang="en-US" sz="1050" dirty="0"/>
              <a:t>* Patent</a:t>
            </a:r>
            <a:r>
              <a:rPr lang="en-US" sz="1050" kern="0" dirty="0">
                <a:solidFill>
                  <a:srgbClr val="000000"/>
                </a:solidFill>
              </a:rPr>
              <a:t> DE102007010389B4</a:t>
            </a:r>
            <a:endParaRPr lang="en-US" sz="1050" dirty="0"/>
          </a:p>
        </p:txBody>
      </p:sp>
      <p:sp>
        <p:nvSpPr>
          <p:cNvPr id="36" name="Eingekerbter Richtungspfeil 10"/>
          <p:cNvSpPr/>
          <p:nvPr/>
        </p:nvSpPr>
        <p:spPr>
          <a:xfrm>
            <a:off x="4418192" y="2677833"/>
            <a:ext cx="4725808" cy="651078"/>
          </a:xfrm>
          <a:prstGeom prst="chevr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Unterdrückung &gt; 15 dB für Abstände &gt; 10 µm zwischen Si Kappe und zu messende Fläche </a:t>
            </a:r>
            <a:endParaRPr lang="en-US" sz="1400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78" y="1621418"/>
            <a:ext cx="4122413" cy="300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1"/>
  <p:tag name="COLORSETCLASSNAME" val="ColorSet1"/>
</p:tagLst>
</file>

<file path=ppt/theme/theme1.xml><?xml version="1.0" encoding="utf-8"?>
<a:theme xmlns:a="http://schemas.openxmlformats.org/drawingml/2006/main" name="POLKL-13003_PPT-Vorlage_FINAL3">
  <a:themeElements>
    <a:clrScheme name="Polytec">
      <a:dk1>
        <a:srgbClr val="000000"/>
      </a:dk1>
      <a:lt1>
        <a:srgbClr val="FFFFFF"/>
      </a:lt1>
      <a:dk2>
        <a:srgbClr val="767676"/>
      </a:dk2>
      <a:lt2>
        <a:srgbClr val="D9D9D9"/>
      </a:lt2>
      <a:accent1>
        <a:srgbClr val="003E81"/>
      </a:accent1>
      <a:accent2>
        <a:srgbClr val="E20015"/>
      </a:accent2>
      <a:accent3>
        <a:srgbClr val="B4B4B4"/>
      </a:accent3>
      <a:accent4>
        <a:srgbClr val="FEBF00"/>
      </a:accent4>
      <a:accent5>
        <a:srgbClr val="349737"/>
      </a:accent5>
      <a:accent6>
        <a:srgbClr val="DE6221"/>
      </a:accent6>
      <a:hlink>
        <a:srgbClr val="0000FF"/>
      </a:hlink>
      <a:folHlink>
        <a:srgbClr val="800080"/>
      </a:folHlink>
    </a:clrScheme>
    <a:fontScheme name="Polyte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177800" indent="-177800">
          <a:lnSpc>
            <a:spcPts val="2000"/>
          </a:lnSpc>
          <a:spcAft>
            <a:spcPts val="600"/>
          </a:spcAft>
          <a:buFont typeface="Wingdings" charset="2"/>
          <a:buChar char="§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lytec_Praesentation_2015_englisch_2015-10-02.potx" id="{82D6F7AA-39E2-4383-AFAA-F16E552E8476}" vid="{56E2C101-4982-4E3C-BA8A-7523E0EE8BC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Polytec_Praesentation_2015_englisch</Template>
  <TotalTime>0</TotalTime>
  <Words>1064</Words>
  <Application>Microsoft Office PowerPoint</Application>
  <PresentationFormat>Bildschirmpräsentation (16:9)</PresentationFormat>
  <Paragraphs>217</Paragraphs>
  <Slides>15</Slides>
  <Notes>5</Notes>
  <HiddenSlides>0</HiddenSlides>
  <MMClips>7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5" baseType="lpstr">
      <vt:lpstr>Arial</vt:lpstr>
      <vt:lpstr>Calibri</vt:lpstr>
      <vt:lpstr>Cambria Math</vt:lpstr>
      <vt:lpstr>Segoe UI</vt:lpstr>
      <vt:lpstr>Segoe UI Semibold</vt:lpstr>
      <vt:lpstr>Stone Sans II ITC Pro Lt</vt:lpstr>
      <vt:lpstr>Times New Roman</vt:lpstr>
      <vt:lpstr>Wingdings</vt:lpstr>
      <vt:lpstr>ヒラギノ角ゴ Pro W3</vt:lpstr>
      <vt:lpstr>POLKL-13003_PPT-Vorlage_FINAL3</vt:lpstr>
      <vt:lpstr>Mit IRIS durch Wände messen </vt:lpstr>
      <vt:lpstr>Mit IRIS durch Silizium-Wände messen</vt:lpstr>
      <vt:lpstr>Warum Messtechnik in der MEMS-Entwicklung?</vt:lpstr>
      <vt:lpstr>Die Eleganz des Laser-Doppler-Effekts</vt:lpstr>
      <vt:lpstr>IR-Inspektion</vt:lpstr>
      <vt:lpstr>Messungen in verkapselten Bauteilen</vt:lpstr>
      <vt:lpstr>Störreflexionen benachbarter Oberflächen</vt:lpstr>
      <vt:lpstr>Unterdrückung durch Konfokalität</vt:lpstr>
      <vt:lpstr>Verwendung von kurzkohärentem Licht*</vt:lpstr>
      <vt:lpstr>MEMS-Cantilever unter Silizium-Schicht</vt:lpstr>
      <vt:lpstr>MEMS-Cantilever unter Silizium-Schicht</vt:lpstr>
      <vt:lpstr>Weitere Vorteile des MSA-650 IRIS Systems</vt:lpstr>
      <vt:lpstr>Messung von In-Plane-Schwingungen</vt:lpstr>
      <vt:lpstr>PowerPoint-Präsentation</vt:lpstr>
      <vt:lpstr>MSA-650 IRIS - Zusammenfassung</vt:lpstr>
    </vt:vector>
  </TitlesOfParts>
  <Company>Polytec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Principles of Laser Doppler Vibrometry</dc:title>
  <dc:creator>Administrator</dc:creator>
  <cp:lastModifiedBy>Lang Franziska</cp:lastModifiedBy>
  <cp:revision>265</cp:revision>
  <cp:lastPrinted>2014-10-16T13:03:17Z</cp:lastPrinted>
  <dcterms:created xsi:type="dcterms:W3CDTF">2017-09-14T20:43:50Z</dcterms:created>
  <dcterms:modified xsi:type="dcterms:W3CDTF">2021-03-23T14:27:30Z</dcterms:modified>
  <cp:contentStatus>Endgültig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